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5" r:id="rId3"/>
    <p:sldId id="266" r:id="rId4"/>
    <p:sldId id="267" r:id="rId5"/>
    <p:sldId id="269" r:id="rId6"/>
    <p:sldId id="270" r:id="rId7"/>
    <p:sldId id="280" r:id="rId8"/>
    <p:sldId id="281" r:id="rId9"/>
    <p:sldId id="271" r:id="rId10"/>
    <p:sldId id="274" r:id="rId11"/>
    <p:sldId id="273" r:id="rId12"/>
    <p:sldId id="275" r:id="rId13"/>
    <p:sldId id="276" r:id="rId14"/>
    <p:sldId id="277" r:id="rId15"/>
    <p:sldId id="278" r:id="rId16"/>
    <p:sldId id="279" r:id="rId17"/>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0" autoAdjust="0"/>
    <p:restoredTop sz="96521" autoAdjust="0"/>
  </p:normalViewPr>
  <p:slideViewPr>
    <p:cSldViewPr>
      <p:cViewPr>
        <p:scale>
          <a:sx n="100" d="100"/>
          <a:sy n="100" d="100"/>
        </p:scale>
        <p:origin x="-294" y="7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E41C5ED9-7F1D-44CE-BC74-36555A587A17}" type="datetimeFigureOut">
              <a:rPr lang="nl-BE" smtClean="0"/>
              <a:pPr/>
              <a:t>28/06/2011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49E1BBB-56C0-4EAE-82EA-0A516CE09476}" type="slidenum">
              <a:rPr lang="nl-BE" smtClean="0"/>
              <a:pPr/>
              <a:t>‹nr.›</a:t>
            </a:fld>
            <a:endParaRPr lang="nl-BE"/>
          </a:p>
        </p:txBody>
      </p:sp>
      <p:grpSp>
        <p:nvGrpSpPr>
          <p:cNvPr id="7" name="Groep 6"/>
          <p:cNvGrpSpPr/>
          <p:nvPr userDrawn="1"/>
        </p:nvGrpSpPr>
        <p:grpSpPr>
          <a:xfrm>
            <a:off x="179512" y="188640"/>
            <a:ext cx="8784976" cy="6336704"/>
            <a:chOff x="179512" y="188640"/>
            <a:chExt cx="8784976" cy="6336704"/>
          </a:xfrm>
        </p:grpSpPr>
        <p:cxnSp>
          <p:nvCxnSpPr>
            <p:cNvPr id="8" name="Rechte verbindingslijn 7"/>
            <p:cNvCxnSpPr/>
            <p:nvPr userDrawn="1"/>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9" name="Picture 2" descr="C:\Users\Gebruiker\Pictures\AUDIO !.jpg"/>
            <p:cNvPicPr>
              <a:picLocks noChangeAspect="1" noChangeArrowheads="1"/>
            </p:cNvPicPr>
            <p:nvPr userDrawn="1"/>
          </p:nvPicPr>
          <p:blipFill>
            <a:blip r:embed="rId2" cstate="print"/>
            <a:srcRect/>
            <a:stretch>
              <a:fillRect/>
            </a:stretch>
          </p:blipFill>
          <p:spPr bwMode="auto">
            <a:xfrm>
              <a:off x="5868144" y="188640"/>
              <a:ext cx="2520280" cy="411419"/>
            </a:xfrm>
            <a:prstGeom prst="rect">
              <a:avLst/>
            </a:prstGeom>
            <a:noFill/>
          </p:spPr>
        </p:pic>
        <p:cxnSp>
          <p:nvCxnSpPr>
            <p:cNvPr id="10" name="Rechte verbindingslijn 9"/>
            <p:cNvCxnSpPr/>
            <p:nvPr userDrawn="1"/>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userDrawn="1"/>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E41C5ED9-7F1D-44CE-BC74-36555A587A17}" type="datetimeFigureOut">
              <a:rPr lang="nl-BE" smtClean="0"/>
              <a:pPr/>
              <a:t>28/06/2011</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849E1BBB-56C0-4EAE-82EA-0A516CE09476}" type="slidenum">
              <a:rPr lang="nl-BE" smtClean="0"/>
              <a:pPr/>
              <a:t>‹nr.›</a:t>
            </a:fld>
            <a:endParaRPr lang="nl-BE"/>
          </a:p>
        </p:txBody>
      </p:sp>
      <p:grpSp>
        <p:nvGrpSpPr>
          <p:cNvPr id="7" name="Groep 6"/>
          <p:cNvGrpSpPr/>
          <p:nvPr userDrawn="1"/>
        </p:nvGrpSpPr>
        <p:grpSpPr>
          <a:xfrm>
            <a:off x="179512" y="188640"/>
            <a:ext cx="8784976" cy="6336704"/>
            <a:chOff x="179512" y="188640"/>
            <a:chExt cx="8784976" cy="6336704"/>
          </a:xfrm>
        </p:grpSpPr>
        <p:cxnSp>
          <p:nvCxnSpPr>
            <p:cNvPr id="8" name="Rechte verbindingslijn 7"/>
            <p:cNvCxnSpPr/>
            <p:nvPr userDrawn="1"/>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9" name="Picture 2" descr="C:\Users\Gebruiker\Pictures\AUDIO !.jpg"/>
            <p:cNvPicPr>
              <a:picLocks noChangeAspect="1" noChangeArrowheads="1"/>
            </p:cNvPicPr>
            <p:nvPr userDrawn="1"/>
          </p:nvPicPr>
          <p:blipFill>
            <a:blip r:embed="rId2" cstate="print"/>
            <a:srcRect/>
            <a:stretch>
              <a:fillRect/>
            </a:stretch>
          </p:blipFill>
          <p:spPr bwMode="auto">
            <a:xfrm>
              <a:off x="5868144" y="188640"/>
              <a:ext cx="2520280" cy="411419"/>
            </a:xfrm>
            <a:prstGeom prst="rect">
              <a:avLst/>
            </a:prstGeom>
            <a:noFill/>
          </p:spPr>
        </p:pic>
        <p:cxnSp>
          <p:nvCxnSpPr>
            <p:cNvPr id="10" name="Rechte verbindingslijn 9"/>
            <p:cNvCxnSpPr/>
            <p:nvPr userDrawn="1"/>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userDrawn="1"/>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a:xfrm>
            <a:off x="457200" y="1600200"/>
            <a:ext cx="8229600" cy="4925144"/>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grpSp>
        <p:nvGrpSpPr>
          <p:cNvPr id="11" name="Groep 10"/>
          <p:cNvGrpSpPr/>
          <p:nvPr userDrawn="1"/>
        </p:nvGrpSpPr>
        <p:grpSpPr>
          <a:xfrm>
            <a:off x="179512" y="188640"/>
            <a:ext cx="8784976" cy="6336704"/>
            <a:chOff x="179512" y="188640"/>
            <a:chExt cx="8784976" cy="6336704"/>
          </a:xfrm>
        </p:grpSpPr>
        <p:cxnSp>
          <p:nvCxnSpPr>
            <p:cNvPr id="7" name="Rechte verbindingslijn 6"/>
            <p:cNvCxnSpPr/>
            <p:nvPr userDrawn="1"/>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8" name="Picture 2" descr="C:\Users\Gebruiker\Pictures\AUDIO !.jpg"/>
            <p:cNvPicPr>
              <a:picLocks noChangeAspect="1" noChangeArrowheads="1"/>
            </p:cNvPicPr>
            <p:nvPr userDrawn="1"/>
          </p:nvPicPr>
          <p:blipFill>
            <a:blip r:embed="rId2" cstate="print"/>
            <a:srcRect/>
            <a:stretch>
              <a:fillRect/>
            </a:stretch>
          </p:blipFill>
          <p:spPr bwMode="auto">
            <a:xfrm>
              <a:off x="5868144" y="188640"/>
              <a:ext cx="2520280" cy="411419"/>
            </a:xfrm>
            <a:prstGeom prst="rect">
              <a:avLst/>
            </a:prstGeom>
            <a:noFill/>
          </p:spPr>
        </p:pic>
        <p:cxnSp>
          <p:nvCxnSpPr>
            <p:cNvPr id="9" name="Rechte verbindingslijn 8"/>
            <p:cNvCxnSpPr/>
            <p:nvPr userDrawn="1"/>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userDrawn="1"/>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grpSp>
        <p:nvGrpSpPr>
          <p:cNvPr id="7" name="Groep 6"/>
          <p:cNvGrpSpPr/>
          <p:nvPr userDrawn="1"/>
        </p:nvGrpSpPr>
        <p:grpSpPr>
          <a:xfrm>
            <a:off x="179512" y="260648"/>
            <a:ext cx="8784976" cy="6336704"/>
            <a:chOff x="179512" y="188640"/>
            <a:chExt cx="8784976" cy="6336704"/>
          </a:xfrm>
        </p:grpSpPr>
        <p:cxnSp>
          <p:nvCxnSpPr>
            <p:cNvPr id="8" name="Rechte verbindingslijn 7"/>
            <p:cNvCxnSpPr/>
            <p:nvPr userDrawn="1"/>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9" name="Picture 2" descr="C:\Users\Gebruiker\Pictures\AUDIO !.jpg"/>
            <p:cNvPicPr>
              <a:picLocks noChangeAspect="1" noChangeArrowheads="1"/>
            </p:cNvPicPr>
            <p:nvPr userDrawn="1"/>
          </p:nvPicPr>
          <p:blipFill>
            <a:blip r:embed="rId2" cstate="print"/>
            <a:srcRect/>
            <a:stretch>
              <a:fillRect/>
            </a:stretch>
          </p:blipFill>
          <p:spPr bwMode="auto">
            <a:xfrm>
              <a:off x="5868144" y="188640"/>
              <a:ext cx="2520280" cy="411419"/>
            </a:xfrm>
            <a:prstGeom prst="rect">
              <a:avLst/>
            </a:prstGeom>
            <a:noFill/>
          </p:spPr>
        </p:pic>
        <p:cxnSp>
          <p:nvCxnSpPr>
            <p:cNvPr id="10" name="Rechte verbindingslijn 9"/>
            <p:cNvCxnSpPr/>
            <p:nvPr userDrawn="1"/>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userDrawn="1"/>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9971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9971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grpSp>
        <p:nvGrpSpPr>
          <p:cNvPr id="8" name="Groep 7"/>
          <p:cNvGrpSpPr/>
          <p:nvPr userDrawn="1"/>
        </p:nvGrpSpPr>
        <p:grpSpPr>
          <a:xfrm>
            <a:off x="179512" y="188640"/>
            <a:ext cx="8784976" cy="6336704"/>
            <a:chOff x="179512" y="188640"/>
            <a:chExt cx="8784976" cy="6336704"/>
          </a:xfrm>
        </p:grpSpPr>
        <p:cxnSp>
          <p:nvCxnSpPr>
            <p:cNvPr id="9" name="Rechte verbindingslijn 8"/>
            <p:cNvCxnSpPr/>
            <p:nvPr userDrawn="1"/>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C:\Users\Gebruiker\Pictures\AUDIO !.jpg"/>
            <p:cNvPicPr>
              <a:picLocks noChangeAspect="1" noChangeArrowheads="1"/>
            </p:cNvPicPr>
            <p:nvPr userDrawn="1"/>
          </p:nvPicPr>
          <p:blipFill>
            <a:blip r:embed="rId2" cstate="print"/>
            <a:srcRect/>
            <a:stretch>
              <a:fillRect/>
            </a:stretch>
          </p:blipFill>
          <p:spPr bwMode="auto">
            <a:xfrm>
              <a:off x="5868144" y="188640"/>
              <a:ext cx="2520280" cy="411419"/>
            </a:xfrm>
            <a:prstGeom prst="rect">
              <a:avLst/>
            </a:prstGeom>
            <a:noFill/>
          </p:spPr>
        </p:pic>
        <p:cxnSp>
          <p:nvCxnSpPr>
            <p:cNvPr id="11" name="Rechte verbindingslijn 10"/>
            <p:cNvCxnSpPr/>
            <p:nvPr userDrawn="1"/>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userDrawn="1"/>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E41C5ED9-7F1D-44CE-BC74-36555A587A17}" type="datetimeFigureOut">
              <a:rPr lang="nl-BE" smtClean="0"/>
              <a:pPr/>
              <a:t>28/06/2011</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849E1BBB-56C0-4EAE-82EA-0A516CE09476}" type="slidenum">
              <a:rPr lang="nl-BE" smtClean="0"/>
              <a:pPr/>
              <a:t>‹nr.›</a:t>
            </a:fld>
            <a:endParaRPr lang="nl-BE"/>
          </a:p>
        </p:txBody>
      </p:sp>
      <p:grpSp>
        <p:nvGrpSpPr>
          <p:cNvPr id="10" name="Groep 9"/>
          <p:cNvGrpSpPr/>
          <p:nvPr userDrawn="1"/>
        </p:nvGrpSpPr>
        <p:grpSpPr>
          <a:xfrm>
            <a:off x="179512" y="188640"/>
            <a:ext cx="8784976" cy="6336704"/>
            <a:chOff x="179512" y="188640"/>
            <a:chExt cx="8784976" cy="6336704"/>
          </a:xfrm>
        </p:grpSpPr>
        <p:cxnSp>
          <p:nvCxnSpPr>
            <p:cNvPr id="11" name="Rechte verbindingslijn 10"/>
            <p:cNvCxnSpPr/>
            <p:nvPr userDrawn="1"/>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12" name="Picture 2" descr="C:\Users\Gebruiker\Pictures\AUDIO !.jpg"/>
            <p:cNvPicPr>
              <a:picLocks noChangeAspect="1" noChangeArrowheads="1"/>
            </p:cNvPicPr>
            <p:nvPr userDrawn="1"/>
          </p:nvPicPr>
          <p:blipFill>
            <a:blip r:embed="rId2" cstate="print"/>
            <a:srcRect/>
            <a:stretch>
              <a:fillRect/>
            </a:stretch>
          </p:blipFill>
          <p:spPr bwMode="auto">
            <a:xfrm>
              <a:off x="5868144" y="188640"/>
              <a:ext cx="2520280" cy="411419"/>
            </a:xfrm>
            <a:prstGeom prst="rect">
              <a:avLst/>
            </a:prstGeom>
            <a:noFill/>
          </p:spPr>
        </p:pic>
        <p:cxnSp>
          <p:nvCxnSpPr>
            <p:cNvPr id="13" name="Rechte verbindingslijn 12"/>
            <p:cNvCxnSpPr/>
            <p:nvPr userDrawn="1"/>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userDrawn="1"/>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E41C5ED9-7F1D-44CE-BC74-36555A587A17}" type="datetimeFigureOut">
              <a:rPr lang="nl-BE" smtClean="0"/>
              <a:pPr/>
              <a:t>28/06/2011</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849E1BBB-56C0-4EAE-82EA-0A516CE09476}" type="slidenum">
              <a:rPr lang="nl-BE" smtClean="0"/>
              <a:pPr/>
              <a:t>‹nr.›</a:t>
            </a:fld>
            <a:endParaRPr lang="nl-BE"/>
          </a:p>
        </p:txBody>
      </p:sp>
      <p:grpSp>
        <p:nvGrpSpPr>
          <p:cNvPr id="6" name="Groep 5"/>
          <p:cNvGrpSpPr/>
          <p:nvPr userDrawn="1"/>
        </p:nvGrpSpPr>
        <p:grpSpPr>
          <a:xfrm>
            <a:off x="179512" y="188640"/>
            <a:ext cx="8784976" cy="6336704"/>
            <a:chOff x="179512" y="188640"/>
            <a:chExt cx="8784976" cy="6336704"/>
          </a:xfrm>
        </p:grpSpPr>
        <p:cxnSp>
          <p:nvCxnSpPr>
            <p:cNvPr id="7" name="Rechte verbindingslijn 6"/>
            <p:cNvCxnSpPr/>
            <p:nvPr userDrawn="1"/>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8" name="Picture 2" descr="C:\Users\Gebruiker\Pictures\AUDIO !.jpg"/>
            <p:cNvPicPr>
              <a:picLocks noChangeAspect="1" noChangeArrowheads="1"/>
            </p:cNvPicPr>
            <p:nvPr userDrawn="1"/>
          </p:nvPicPr>
          <p:blipFill>
            <a:blip r:embed="rId2" cstate="print"/>
            <a:srcRect/>
            <a:stretch>
              <a:fillRect/>
            </a:stretch>
          </p:blipFill>
          <p:spPr bwMode="auto">
            <a:xfrm>
              <a:off x="5868144" y="188640"/>
              <a:ext cx="2520280" cy="411419"/>
            </a:xfrm>
            <a:prstGeom prst="rect">
              <a:avLst/>
            </a:prstGeom>
            <a:noFill/>
          </p:spPr>
        </p:pic>
        <p:cxnSp>
          <p:nvCxnSpPr>
            <p:cNvPr id="9" name="Rechte verbindingslijn 8"/>
            <p:cNvCxnSpPr/>
            <p:nvPr userDrawn="1"/>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userDrawn="1"/>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41C5ED9-7F1D-44CE-BC74-36555A587A17}" type="datetimeFigureOut">
              <a:rPr lang="nl-BE" smtClean="0"/>
              <a:pPr/>
              <a:t>28/06/2011</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849E1BBB-56C0-4EAE-82EA-0A516CE09476}" type="slidenum">
              <a:rPr lang="nl-BE" smtClean="0"/>
              <a:pPr/>
              <a:t>‹nr.›</a:t>
            </a:fld>
            <a:endParaRPr lang="nl-BE"/>
          </a:p>
        </p:txBody>
      </p:sp>
      <p:grpSp>
        <p:nvGrpSpPr>
          <p:cNvPr id="5" name="Groep 4"/>
          <p:cNvGrpSpPr/>
          <p:nvPr userDrawn="1"/>
        </p:nvGrpSpPr>
        <p:grpSpPr>
          <a:xfrm>
            <a:off x="179512" y="188640"/>
            <a:ext cx="8784976" cy="6336704"/>
            <a:chOff x="179512" y="188640"/>
            <a:chExt cx="8784976" cy="6336704"/>
          </a:xfrm>
        </p:grpSpPr>
        <p:cxnSp>
          <p:nvCxnSpPr>
            <p:cNvPr id="6" name="Rechte verbindingslijn 5"/>
            <p:cNvCxnSpPr/>
            <p:nvPr userDrawn="1"/>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7" name="Picture 2" descr="C:\Users\Gebruiker\Pictures\AUDIO !.jpg"/>
            <p:cNvPicPr>
              <a:picLocks noChangeAspect="1" noChangeArrowheads="1"/>
            </p:cNvPicPr>
            <p:nvPr userDrawn="1"/>
          </p:nvPicPr>
          <p:blipFill>
            <a:blip r:embed="rId2" cstate="print"/>
            <a:srcRect/>
            <a:stretch>
              <a:fillRect/>
            </a:stretch>
          </p:blipFill>
          <p:spPr bwMode="auto">
            <a:xfrm>
              <a:off x="5868144" y="188640"/>
              <a:ext cx="2520280" cy="411419"/>
            </a:xfrm>
            <a:prstGeom prst="rect">
              <a:avLst/>
            </a:prstGeom>
            <a:noFill/>
          </p:spPr>
        </p:pic>
        <p:cxnSp>
          <p:nvCxnSpPr>
            <p:cNvPr id="8" name="Rechte verbindingslijn 7"/>
            <p:cNvCxnSpPr/>
            <p:nvPr userDrawn="1"/>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userDrawn="1"/>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41C5ED9-7F1D-44CE-BC74-36555A587A17}" type="datetimeFigureOut">
              <a:rPr lang="nl-BE" smtClean="0"/>
              <a:pPr/>
              <a:t>28/06/2011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49E1BBB-56C0-4EAE-82EA-0A516CE09476}" type="slidenum">
              <a:rPr lang="nl-BE" smtClean="0"/>
              <a:pPr/>
              <a:t>‹nr.›</a:t>
            </a:fld>
            <a:endParaRPr lang="nl-BE"/>
          </a:p>
        </p:txBody>
      </p:sp>
      <p:grpSp>
        <p:nvGrpSpPr>
          <p:cNvPr id="8" name="Groep 7"/>
          <p:cNvGrpSpPr/>
          <p:nvPr userDrawn="1"/>
        </p:nvGrpSpPr>
        <p:grpSpPr>
          <a:xfrm>
            <a:off x="179512" y="188640"/>
            <a:ext cx="8784976" cy="6336704"/>
            <a:chOff x="179512" y="188640"/>
            <a:chExt cx="8784976" cy="6336704"/>
          </a:xfrm>
        </p:grpSpPr>
        <p:cxnSp>
          <p:nvCxnSpPr>
            <p:cNvPr id="9" name="Rechte verbindingslijn 8"/>
            <p:cNvCxnSpPr/>
            <p:nvPr userDrawn="1"/>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C:\Users\Gebruiker\Pictures\AUDIO !.jpg"/>
            <p:cNvPicPr>
              <a:picLocks noChangeAspect="1" noChangeArrowheads="1"/>
            </p:cNvPicPr>
            <p:nvPr userDrawn="1"/>
          </p:nvPicPr>
          <p:blipFill>
            <a:blip r:embed="rId2" cstate="print"/>
            <a:srcRect/>
            <a:stretch>
              <a:fillRect/>
            </a:stretch>
          </p:blipFill>
          <p:spPr bwMode="auto">
            <a:xfrm>
              <a:off x="5868144" y="188640"/>
              <a:ext cx="2520280" cy="411419"/>
            </a:xfrm>
            <a:prstGeom prst="rect">
              <a:avLst/>
            </a:prstGeom>
            <a:noFill/>
          </p:spPr>
        </p:pic>
        <p:cxnSp>
          <p:nvCxnSpPr>
            <p:cNvPr id="11" name="Rechte verbindingslijn 10"/>
            <p:cNvCxnSpPr/>
            <p:nvPr userDrawn="1"/>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userDrawn="1"/>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41C5ED9-7F1D-44CE-BC74-36555A587A17}" type="datetimeFigureOut">
              <a:rPr lang="nl-BE" smtClean="0"/>
              <a:pPr/>
              <a:t>28/06/2011</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849E1BBB-56C0-4EAE-82EA-0A516CE09476}" type="slidenum">
              <a:rPr lang="nl-BE" smtClean="0"/>
              <a:pPr/>
              <a:t>‹nr.›</a:t>
            </a:fld>
            <a:endParaRPr lang="nl-BE"/>
          </a:p>
        </p:txBody>
      </p:sp>
      <p:grpSp>
        <p:nvGrpSpPr>
          <p:cNvPr id="8" name="Groep 7"/>
          <p:cNvGrpSpPr/>
          <p:nvPr userDrawn="1"/>
        </p:nvGrpSpPr>
        <p:grpSpPr>
          <a:xfrm>
            <a:off x="179512" y="188640"/>
            <a:ext cx="8784976" cy="6336704"/>
            <a:chOff x="179512" y="188640"/>
            <a:chExt cx="8784976" cy="6336704"/>
          </a:xfrm>
        </p:grpSpPr>
        <p:cxnSp>
          <p:nvCxnSpPr>
            <p:cNvPr id="9" name="Rechte verbindingslijn 8"/>
            <p:cNvCxnSpPr/>
            <p:nvPr userDrawn="1"/>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C:\Users\Gebruiker\Pictures\AUDIO !.jpg"/>
            <p:cNvPicPr>
              <a:picLocks noChangeAspect="1" noChangeArrowheads="1"/>
            </p:cNvPicPr>
            <p:nvPr userDrawn="1"/>
          </p:nvPicPr>
          <p:blipFill>
            <a:blip r:embed="rId2" cstate="print"/>
            <a:srcRect/>
            <a:stretch>
              <a:fillRect/>
            </a:stretch>
          </p:blipFill>
          <p:spPr bwMode="auto">
            <a:xfrm>
              <a:off x="5868144" y="188640"/>
              <a:ext cx="2520280" cy="411419"/>
            </a:xfrm>
            <a:prstGeom prst="rect">
              <a:avLst/>
            </a:prstGeom>
            <a:noFill/>
          </p:spPr>
        </p:pic>
        <p:cxnSp>
          <p:nvCxnSpPr>
            <p:cNvPr id="11" name="Rechte verbindingslijn 10"/>
            <p:cNvCxnSpPr/>
            <p:nvPr userDrawn="1"/>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userDrawn="1"/>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1C5ED9-7F1D-44CE-BC74-36555A587A17}" type="datetimeFigureOut">
              <a:rPr lang="nl-BE" smtClean="0"/>
              <a:pPr/>
              <a:t>28/06/2011</a:t>
            </a:fld>
            <a:endParaRPr lang="nl-BE"/>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E1BBB-56C0-4EAE-82EA-0A516CE09476}" type="slidenum">
              <a:rPr lang="nl-BE" smtClean="0"/>
              <a:pPr/>
              <a:t>‹nr.›</a:t>
            </a:fld>
            <a:endParaRPr lang="nl-BE"/>
          </a:p>
        </p:txBody>
      </p:sp>
      <p:grpSp>
        <p:nvGrpSpPr>
          <p:cNvPr id="7" name="Groep 6"/>
          <p:cNvGrpSpPr/>
          <p:nvPr/>
        </p:nvGrpSpPr>
        <p:grpSpPr>
          <a:xfrm>
            <a:off x="179512" y="188640"/>
            <a:ext cx="8784976" cy="6336704"/>
            <a:chOff x="179512" y="188640"/>
            <a:chExt cx="8784976" cy="6336704"/>
          </a:xfrm>
        </p:grpSpPr>
        <p:cxnSp>
          <p:nvCxnSpPr>
            <p:cNvPr id="8" name="Rechte verbindingslijn 7"/>
            <p:cNvCxnSpPr/>
            <p:nvPr userDrawn="1"/>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9" name="Picture 2" descr="C:\Users\Gebruiker\Pictures\AUDIO !.jpg"/>
            <p:cNvPicPr>
              <a:picLocks noChangeAspect="1" noChangeArrowheads="1"/>
            </p:cNvPicPr>
            <p:nvPr userDrawn="1"/>
          </p:nvPicPr>
          <p:blipFill>
            <a:blip r:embed="rId13" cstate="print"/>
            <a:srcRect/>
            <a:stretch>
              <a:fillRect/>
            </a:stretch>
          </p:blipFill>
          <p:spPr bwMode="auto">
            <a:xfrm>
              <a:off x="5868144" y="188640"/>
              <a:ext cx="2520280" cy="411419"/>
            </a:xfrm>
            <a:prstGeom prst="rect">
              <a:avLst/>
            </a:prstGeom>
            <a:noFill/>
          </p:spPr>
        </p:pic>
        <p:cxnSp>
          <p:nvCxnSpPr>
            <p:cNvPr id="10" name="Rechte verbindingslijn 9"/>
            <p:cNvCxnSpPr/>
            <p:nvPr userDrawn="1"/>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userDrawn="1"/>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file:///F:\Barcelona%20presentatie\3%20kleuters%20luisteren%20naar%20geluiden%20beluisteren%20verkort.wm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10.xml"/><Relationship Id="rId4"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lh_mugo01\My%20Documents\Barcelona%20presentatie\1011%20Glijbaan%20def.wmv" TargetMode="External"/><Relationship Id="rId1" Type="http://schemas.openxmlformats.org/officeDocument/2006/relationships/video" Target="file:///F:\Barcelona%20presentatie\1011%20Zen.wmv"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file:///F:\Barcelona%20presentatie\1011%20Op%20zoek%20in%20de%20natuur.wmv" TargetMode="External"/><Relationship Id="rId6" Type="http://schemas.openxmlformats.org/officeDocument/2006/relationships/slide" Target="slide4.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slide" Target="slide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slide" Target="slide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85786" y="1214422"/>
            <a:ext cx="7990656" cy="4500594"/>
          </a:xfrm>
        </p:spPr>
        <p:txBody>
          <a:bodyPr>
            <a:normAutofit/>
          </a:bodyPr>
          <a:lstStyle/>
          <a:p>
            <a:r>
              <a:rPr lang="en-US" b="1" cap="all" dirty="0" smtClean="0">
                <a:solidFill>
                  <a:srgbClr val="FFC000"/>
                </a:solidFill>
              </a:rPr>
              <a:t>Multimedia in preschool</a:t>
            </a:r>
            <a:r>
              <a:rPr lang="en-US" b="1" cap="all" dirty="0" smtClean="0"/>
              <a:t/>
            </a:r>
            <a:br>
              <a:rPr lang="en-US" b="1" cap="all" dirty="0" smtClean="0"/>
            </a:br>
            <a:r>
              <a:rPr lang="en-US" sz="3200" b="1" cap="all" dirty="0" smtClean="0"/>
              <a:t>an additional opportunity towards equal Opportunities in education</a:t>
            </a:r>
            <a:r>
              <a:rPr lang="en-US" sz="3200" b="1" cap="all" dirty="0" smtClean="0">
                <a:solidFill>
                  <a:srgbClr val="FFC000"/>
                </a:solidFill>
              </a:rPr>
              <a:t/>
            </a:r>
            <a:br>
              <a:rPr lang="en-US" sz="3200" b="1" cap="all" dirty="0" smtClean="0">
                <a:solidFill>
                  <a:srgbClr val="FFC000"/>
                </a:solidFill>
              </a:rPr>
            </a:br>
            <a:r>
              <a:rPr lang="en-US" sz="3200" b="1" cap="all" dirty="0" smtClean="0">
                <a:solidFill>
                  <a:srgbClr val="FFC000"/>
                </a:solidFill>
              </a:rPr>
              <a:t/>
            </a:r>
            <a:br>
              <a:rPr lang="en-US" sz="3200" b="1" cap="all" dirty="0" smtClean="0">
                <a:solidFill>
                  <a:srgbClr val="FFC000"/>
                </a:solidFill>
              </a:rPr>
            </a:br>
            <a:r>
              <a:rPr lang="en-GB" sz="1600" b="1" dirty="0" smtClean="0"/>
              <a:t>Chris Mazarese</a:t>
            </a:r>
            <a:r>
              <a:rPr lang="en-GB" sz="1600" b="1" baseline="30000" dirty="0" smtClean="0"/>
              <a:t>1</a:t>
            </a:r>
            <a:r>
              <a:rPr lang="en-GB" sz="1600" b="1" dirty="0" smtClean="0"/>
              <a:t>, </a:t>
            </a:r>
            <a:r>
              <a:rPr lang="en-GB" sz="1600" b="1" dirty="0" err="1" smtClean="0"/>
              <a:t>Nele</a:t>
            </a:r>
            <a:r>
              <a:rPr lang="en-GB" sz="1600" b="1" dirty="0" smtClean="0"/>
              <a:t> Vanuytven</a:t>
            </a:r>
            <a:r>
              <a:rPr lang="en-GB" sz="1600" b="1" baseline="30000" dirty="0" smtClean="0"/>
              <a:t>1</a:t>
            </a:r>
            <a:r>
              <a:rPr lang="en-GB" sz="1600" b="1" dirty="0" smtClean="0"/>
              <a:t>, Greet Decin</a:t>
            </a:r>
            <a:r>
              <a:rPr lang="en-GB" sz="1600" b="1" baseline="30000" dirty="0" smtClean="0"/>
              <a:t>1</a:t>
            </a:r>
            <a:r>
              <a:rPr lang="en-GB" sz="1600" b="1" dirty="0" smtClean="0"/>
              <a:t>, </a:t>
            </a:r>
            <a:r>
              <a:rPr lang="en-GB" sz="1600" b="1" dirty="0" err="1" smtClean="0"/>
              <a:t>Evelien</a:t>
            </a:r>
            <a:r>
              <a:rPr lang="en-GB" sz="1600" b="1" dirty="0" smtClean="0"/>
              <a:t> Buyse</a:t>
            </a:r>
            <a:r>
              <a:rPr lang="en-GB" sz="1600" b="1" baseline="30000" dirty="0" smtClean="0"/>
              <a:t>2</a:t>
            </a:r>
            <a:r>
              <a:rPr lang="en-GB" sz="1600" b="1" dirty="0" smtClean="0"/>
              <a:t> </a:t>
            </a:r>
            <a:r>
              <a:rPr lang="nl-BE" sz="1600" b="1" dirty="0" smtClean="0"/>
              <a:t/>
            </a:r>
            <a:br>
              <a:rPr lang="nl-BE" sz="1600" b="1" dirty="0" smtClean="0"/>
            </a:br>
            <a:r>
              <a:rPr lang="en-GB" sz="1600" i="1" baseline="30000" dirty="0" smtClean="0"/>
              <a:t>1</a:t>
            </a:r>
            <a:r>
              <a:rPr lang="en-GB" sz="1600" i="1" dirty="0" smtClean="0"/>
              <a:t>KHLeuven, Department of Teacher Training (Belgium) </a:t>
            </a:r>
            <a:r>
              <a:rPr lang="nl-BE" sz="1600" i="1" dirty="0" smtClean="0"/>
              <a:t/>
            </a:r>
            <a:br>
              <a:rPr lang="nl-BE" sz="1600" i="1" dirty="0" smtClean="0"/>
            </a:br>
            <a:r>
              <a:rPr lang="en-US" sz="1600" i="1" baseline="30000" dirty="0" smtClean="0"/>
              <a:t>2</a:t>
            </a:r>
            <a:r>
              <a:rPr lang="en-US" sz="1600" i="1" dirty="0" smtClean="0"/>
              <a:t>KULeuven, Faculty of Psychology and Educational Sciences (Belgium) </a:t>
            </a:r>
            <a:r>
              <a:rPr lang="nl-BE" sz="1600" i="1" dirty="0" smtClean="0"/>
              <a:t/>
            </a:r>
            <a:br>
              <a:rPr lang="nl-BE" sz="1600" i="1" dirty="0" smtClean="0"/>
            </a:br>
            <a:endParaRPr lang="nl-BE" sz="1600" dirty="0">
              <a:solidFill>
                <a:srgbClr val="FFC000"/>
              </a:solidFill>
            </a:endParaRPr>
          </a:p>
        </p:txBody>
      </p:sp>
      <p:pic>
        <p:nvPicPr>
          <p:cNvPr id="4098" name="Picture 2" descr="C:\Users\Gebruiker\Pictures\AUDIO !.jpg"/>
          <p:cNvPicPr>
            <a:picLocks noChangeAspect="1" noChangeArrowheads="1"/>
          </p:cNvPicPr>
          <p:nvPr/>
        </p:nvPicPr>
        <p:blipFill>
          <a:blip r:embed="rId2" cstate="print"/>
          <a:srcRect/>
          <a:stretch>
            <a:fillRect/>
          </a:stretch>
        </p:blipFill>
        <p:spPr bwMode="auto">
          <a:xfrm>
            <a:off x="179512" y="188640"/>
            <a:ext cx="8810625" cy="1438275"/>
          </a:xfrm>
          <a:prstGeom prst="rect">
            <a:avLst/>
          </a:prstGeom>
          <a:noFill/>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6093296"/>
            <a:ext cx="1322462" cy="506693"/>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8264" y="6012842"/>
            <a:ext cx="1322462" cy="480707"/>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6082479"/>
            <a:ext cx="1296144" cy="440811"/>
          </a:xfrm>
          <a:prstGeom prst="rect">
            <a:avLst/>
          </a:prstGeom>
        </p:spPr>
      </p:pic>
      <p:pic>
        <p:nvPicPr>
          <p:cNvPr id="9" name="Afbeelding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5776" y="6093296"/>
            <a:ext cx="1300708" cy="480707"/>
          </a:xfrm>
          <a:prstGeom prst="rect">
            <a:avLst/>
          </a:prstGeom>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491283537"/>
              </p:ext>
            </p:extLst>
          </p:nvPr>
        </p:nvGraphicFramePr>
        <p:xfrm>
          <a:off x="428596" y="142852"/>
          <a:ext cx="8229600" cy="6328440"/>
        </p:xfrm>
        <a:graphic>
          <a:graphicData uri="http://schemas.openxmlformats.org/drawingml/2006/table">
            <a:tbl>
              <a:tblPr firstRow="1" bandRow="1">
                <a:tableStyleId>{93296810-A885-4BE3-A3E7-6D5BEEA58F35}</a:tableStyleId>
              </a:tblPr>
              <a:tblGrid>
                <a:gridCol w="785818"/>
                <a:gridCol w="785818"/>
                <a:gridCol w="2357454"/>
                <a:gridCol w="2428892"/>
                <a:gridCol w="1000132"/>
                <a:gridCol w="871486"/>
              </a:tblGrid>
              <a:tr h="982602">
                <a:tc>
                  <a:txBody>
                    <a:bodyPr/>
                    <a:lstStyle/>
                    <a:p>
                      <a:r>
                        <a:rPr lang="nl-BE" dirty="0" smtClean="0"/>
                        <a:t>Step 1</a:t>
                      </a:r>
                      <a:endParaRPr lang="nl-BE" dirty="0"/>
                    </a:p>
                  </a:txBody>
                  <a:tcPr/>
                </a:tc>
                <a:tc>
                  <a:txBody>
                    <a:bodyPr/>
                    <a:lstStyle/>
                    <a:p>
                      <a:r>
                        <a:rPr lang="nl-BE" dirty="0" smtClean="0"/>
                        <a:t>Step</a:t>
                      </a:r>
                      <a:r>
                        <a:rPr lang="nl-BE" baseline="0" dirty="0" smtClean="0"/>
                        <a:t> 2</a:t>
                      </a:r>
                      <a:endParaRPr lang="nl-BE" dirty="0"/>
                    </a:p>
                  </a:txBody>
                  <a:tcPr/>
                </a:tc>
                <a:tc gridSpan="2">
                  <a:txBody>
                    <a:bodyPr/>
                    <a:lstStyle/>
                    <a:p>
                      <a:r>
                        <a:rPr lang="nl-BE" dirty="0" smtClean="0"/>
                        <a:t>Step 3</a:t>
                      </a:r>
                      <a:endParaRPr lang="nl-BE" dirty="0"/>
                    </a:p>
                  </a:txBody>
                  <a:tcPr/>
                </a:tc>
                <a:tc hMerge="1">
                  <a:txBody>
                    <a:bodyPr/>
                    <a:lstStyle/>
                    <a:p>
                      <a:endParaRPr lang="nl-BE"/>
                    </a:p>
                  </a:txBody>
                  <a:tcPr/>
                </a:tc>
                <a:tc>
                  <a:txBody>
                    <a:bodyPr/>
                    <a:lstStyle/>
                    <a:p>
                      <a:r>
                        <a:rPr lang="nl-BE" dirty="0" smtClean="0"/>
                        <a:t>Step 4</a:t>
                      </a:r>
                      <a:endParaRPr lang="nl-BE" dirty="0"/>
                    </a:p>
                  </a:txBody>
                  <a:tcPr/>
                </a:tc>
                <a:tc>
                  <a:txBody>
                    <a:bodyPr/>
                    <a:lstStyle/>
                    <a:p>
                      <a:r>
                        <a:rPr lang="nl-BE" dirty="0" smtClean="0"/>
                        <a:t>Step 5</a:t>
                      </a:r>
                      <a:endParaRPr lang="nl-BE" dirty="0"/>
                    </a:p>
                  </a:txBody>
                  <a:tcPr/>
                </a:tc>
              </a:tr>
              <a:tr h="953453">
                <a:tc>
                  <a:txBody>
                    <a:bodyPr/>
                    <a:lstStyle/>
                    <a:p>
                      <a:r>
                        <a:rPr lang="en-US" sz="1050" b="1" kern="1200" dirty="0" smtClean="0">
                          <a:solidFill>
                            <a:schemeClr val="dk1"/>
                          </a:solidFill>
                          <a:latin typeface="+mn-lt"/>
                          <a:ea typeface="+mn-ea"/>
                          <a:cs typeface="+mn-cs"/>
                        </a:rPr>
                        <a:t>TRF</a:t>
                      </a:r>
                      <a:r>
                        <a:rPr lang="en-US" sz="1050" kern="1200" dirty="0" smtClean="0">
                          <a:solidFill>
                            <a:schemeClr val="dk1"/>
                          </a:solidFill>
                          <a:latin typeface="+mn-lt"/>
                          <a:ea typeface="+mn-ea"/>
                          <a:cs typeface="+mn-cs"/>
                        </a:rPr>
                        <a:t> and </a:t>
                      </a:r>
                      <a:r>
                        <a:rPr lang="en-US" sz="1050" b="1" kern="1200" dirty="0" smtClean="0">
                          <a:solidFill>
                            <a:schemeClr val="dk1"/>
                          </a:solidFill>
                          <a:latin typeface="+mn-lt"/>
                          <a:ea typeface="+mn-ea"/>
                          <a:cs typeface="+mn-cs"/>
                        </a:rPr>
                        <a:t>CBCL</a:t>
                      </a:r>
                      <a:endParaRPr lang="nl-BE" sz="1050" dirty="0"/>
                    </a:p>
                  </a:txBody>
                  <a:tcPr>
                    <a:lnB w="12700" cap="flat" cmpd="sng" algn="ctr">
                      <a:solidFill>
                        <a:schemeClr val="tx1"/>
                      </a:solidFill>
                      <a:prstDash val="solid"/>
                      <a:round/>
                      <a:headEnd type="none" w="med" len="med"/>
                      <a:tailEnd type="none" w="med" len="med"/>
                    </a:lnB>
                  </a:tcPr>
                </a:tc>
                <a:tc>
                  <a:txBody>
                    <a:bodyPr/>
                    <a:lstStyle/>
                    <a:p>
                      <a:r>
                        <a:rPr lang="en-US" sz="1050" b="1" kern="1200" dirty="0" smtClean="0">
                          <a:solidFill>
                            <a:schemeClr val="dk1"/>
                          </a:solidFill>
                          <a:latin typeface="+mn-lt"/>
                          <a:ea typeface="+mn-ea"/>
                          <a:cs typeface="+mn-cs"/>
                        </a:rPr>
                        <a:t>Pre-measurement </a:t>
                      </a:r>
                      <a:r>
                        <a:rPr lang="en-US" sz="1000" b="1" kern="1200" dirty="0" smtClean="0">
                          <a:solidFill>
                            <a:schemeClr val="dk1"/>
                          </a:solidFill>
                          <a:latin typeface="+mn-lt"/>
                          <a:ea typeface="+mn-ea"/>
                          <a:cs typeface="+mn-cs"/>
                        </a:rPr>
                        <a:t>using protocols </a:t>
                      </a:r>
                      <a:endParaRPr lang="nl-BE" sz="1000" kern="1200" dirty="0" smtClean="0">
                        <a:solidFill>
                          <a:schemeClr val="dk1"/>
                        </a:solidFill>
                        <a:latin typeface="+mn-lt"/>
                        <a:ea typeface="+mn-ea"/>
                        <a:cs typeface="+mn-cs"/>
                      </a:endParaRPr>
                    </a:p>
                    <a:p>
                      <a:r>
                        <a:rPr lang="en-US" sz="1000" kern="1200" dirty="0" smtClean="0">
                          <a:solidFill>
                            <a:schemeClr val="dk1"/>
                          </a:solidFill>
                          <a:latin typeface="+mn-lt"/>
                          <a:ea typeface="+mn-ea"/>
                          <a:cs typeface="+mn-cs"/>
                        </a:rPr>
                        <a:t> </a:t>
                      </a:r>
                      <a:endParaRPr lang="nl-BE" sz="1000" kern="1200" dirty="0" smtClean="0">
                        <a:solidFill>
                          <a:schemeClr val="dk1"/>
                        </a:solidFill>
                        <a:latin typeface="+mn-lt"/>
                        <a:ea typeface="+mn-ea"/>
                        <a:cs typeface="+mn-cs"/>
                      </a:endParaRPr>
                    </a:p>
                  </a:txBody>
                  <a:tcPr>
                    <a:lnB w="12700" cap="flat" cmpd="sng" algn="ctr">
                      <a:solidFill>
                        <a:schemeClr val="tx1"/>
                      </a:solidFill>
                      <a:prstDash val="solid"/>
                      <a:round/>
                      <a:headEnd type="none" w="med" len="med"/>
                      <a:tailEnd type="none" w="med" len="med"/>
                    </a:lnB>
                  </a:tcPr>
                </a:tc>
                <a:tc gridSpan="2">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600" b="1" kern="1200" dirty="0" smtClean="0">
                          <a:solidFill>
                            <a:schemeClr val="dk1"/>
                          </a:solidFill>
                          <a:latin typeface="+mn-lt"/>
                          <a:ea typeface="+mn-ea"/>
                          <a:cs typeface="+mn-cs"/>
                        </a:rPr>
                        <a:t>Intervention using cross design</a:t>
                      </a:r>
                      <a:endParaRPr lang="nl-BE" sz="1600" kern="1200" dirty="0" smtClean="0">
                        <a:solidFill>
                          <a:schemeClr val="dk1"/>
                        </a:solidFill>
                        <a:latin typeface="+mn-lt"/>
                        <a:ea typeface="+mn-ea"/>
                        <a:cs typeface="+mn-cs"/>
                      </a:endParaRPr>
                    </a:p>
                    <a:p>
                      <a:pPr algn="l">
                        <a:spcBef>
                          <a:spcPts val="600"/>
                        </a:spcBef>
                        <a:spcAft>
                          <a:spcPts val="600"/>
                        </a:spcAft>
                      </a:pPr>
                      <a:endParaRPr lang="nl-BE" sz="1000" dirty="0">
                        <a:latin typeface="Arial"/>
                        <a:ea typeface="Times New Roman"/>
                        <a:cs typeface="Times New Roman"/>
                      </a:endParaRPr>
                    </a:p>
                  </a:txBody>
                  <a:tcPr marL="68580" marR="68580" marT="0" marB="0"/>
                </a:tc>
                <a:tc hMerge="1">
                  <a:txBody>
                    <a:bodyPr/>
                    <a:lstStyle/>
                    <a:p>
                      <a:endParaRPr lang="nl-BE"/>
                    </a:p>
                  </a:txBody>
                  <a:tcPr/>
                </a:tc>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n-US" sz="1050" b="1" kern="1200" dirty="0" smtClean="0">
                          <a:solidFill>
                            <a:schemeClr val="dk1"/>
                          </a:solidFill>
                          <a:latin typeface="+mn-lt"/>
                          <a:ea typeface="+mn-ea"/>
                          <a:cs typeface="+mn-cs"/>
                        </a:rPr>
                        <a:t>Short-term observation using protocols</a:t>
                      </a:r>
                      <a:endParaRPr lang="nl-BE" sz="1050" kern="1200" dirty="0" smtClean="0">
                        <a:solidFill>
                          <a:schemeClr val="dk1"/>
                        </a:solidFill>
                        <a:latin typeface="+mn-lt"/>
                        <a:ea typeface="+mn-ea"/>
                        <a:cs typeface="+mn-cs"/>
                      </a:endParaRPr>
                    </a:p>
                    <a:p>
                      <a:pPr algn="l">
                        <a:spcBef>
                          <a:spcPts val="600"/>
                        </a:spcBef>
                        <a:spcAft>
                          <a:spcPts val="600"/>
                        </a:spcAft>
                      </a:pPr>
                      <a:endParaRPr lang="nl-BE" sz="1050" dirty="0">
                        <a:latin typeface="Arial"/>
                        <a:ea typeface="Times New Roman"/>
                        <a:cs typeface="Times New Roman"/>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50" b="1" kern="1200" dirty="0" smtClean="0">
                          <a:solidFill>
                            <a:schemeClr val="dk1"/>
                          </a:solidFill>
                          <a:latin typeface="+mn-lt"/>
                          <a:ea typeface="+mn-ea"/>
                          <a:cs typeface="+mn-cs"/>
                        </a:rPr>
                        <a:t>Long-term observation using protocols</a:t>
                      </a:r>
                      <a:endParaRPr lang="nl-BE" sz="1050" kern="1200" dirty="0" smtClean="0">
                        <a:solidFill>
                          <a:schemeClr val="dk1"/>
                        </a:solidFill>
                        <a:latin typeface="+mn-lt"/>
                        <a:ea typeface="+mn-ea"/>
                        <a:cs typeface="+mn-cs"/>
                      </a:endParaRPr>
                    </a:p>
                    <a:p>
                      <a:endParaRPr lang="nl-BE" sz="1050" dirty="0"/>
                    </a:p>
                  </a:txBody>
                  <a:tcPr/>
                </a:tc>
              </a:tr>
              <a:tr h="1188025">
                <a:tc rowSpan="2">
                  <a:txBody>
                    <a:bodyPr/>
                    <a:lstStyle/>
                    <a:p>
                      <a:endParaRPr lang="nl-B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These measurements are analyzed using qualitative observation lists</a:t>
                      </a:r>
                      <a:endParaRPr lang="nl-BE" sz="1000" dirty="0" smtClean="0"/>
                    </a:p>
                    <a:p>
                      <a:endParaRPr lang="nl-BE"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en-US" sz="1800" b="1" kern="1200" dirty="0" smtClean="0">
                          <a:solidFill>
                            <a:schemeClr val="tx1"/>
                          </a:solidFill>
                          <a:latin typeface="+mn-lt"/>
                          <a:ea typeface="+mn-ea"/>
                          <a:cs typeface="+mn-cs"/>
                        </a:rPr>
                        <a:t>Condition 1</a:t>
                      </a:r>
                      <a:endParaRPr lang="nl-BE" sz="1800" b="1" kern="1200" dirty="0" smtClean="0">
                        <a:solidFill>
                          <a:schemeClr val="tx1"/>
                        </a:solidFill>
                        <a:latin typeface="+mn-lt"/>
                        <a:ea typeface="+mn-ea"/>
                        <a:cs typeface="+mn-cs"/>
                      </a:endParaRPr>
                    </a:p>
                    <a:p>
                      <a:r>
                        <a:rPr lang="en-US" sz="1600" kern="1200" dirty="0" smtClean="0">
                          <a:solidFill>
                            <a:schemeClr val="dk1"/>
                          </a:solidFill>
                          <a:latin typeface="+mn-lt"/>
                          <a:ea typeface="+mn-ea"/>
                          <a:cs typeface="+mn-cs"/>
                        </a:rPr>
                        <a:t>Without extra teacher</a:t>
                      </a:r>
                      <a:endParaRPr lang="nl-BE" sz="1600" kern="1200" dirty="0" smtClean="0">
                        <a:solidFill>
                          <a:schemeClr val="dk1"/>
                        </a:solidFill>
                        <a:latin typeface="+mn-lt"/>
                        <a:ea typeface="+mn-ea"/>
                        <a:cs typeface="+mn-cs"/>
                      </a:endParaRPr>
                    </a:p>
                    <a:p>
                      <a:endParaRPr lang="en-US" sz="1600" kern="1200" dirty="0" smtClean="0">
                        <a:solidFill>
                          <a:schemeClr val="dk1"/>
                        </a:solidFill>
                        <a:latin typeface="+mn-lt"/>
                        <a:ea typeface="+mn-ea"/>
                        <a:cs typeface="+mn-cs"/>
                      </a:endParaRPr>
                    </a:p>
                    <a:p>
                      <a:r>
                        <a:rPr lang="en-US" sz="1600" kern="1200" dirty="0" smtClean="0">
                          <a:solidFill>
                            <a:schemeClr val="dk1"/>
                          </a:solidFill>
                          <a:latin typeface="+mn-lt"/>
                          <a:ea typeface="+mn-ea"/>
                          <a:cs typeface="+mn-cs"/>
                        </a:rPr>
                        <a:t>Without audiovisual input</a:t>
                      </a:r>
                      <a:endParaRPr lang="nl-BE" sz="1600" dirty="0">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solidFill>
                      <a:schemeClr val="accent6"/>
                    </a:solidFill>
                  </a:tcPr>
                </a:tc>
                <a:tc>
                  <a:txBody>
                    <a:bodyPr/>
                    <a:lstStyle/>
                    <a:p>
                      <a:r>
                        <a:rPr lang="en-US" sz="1800" kern="1200" dirty="0" smtClean="0">
                          <a:solidFill>
                            <a:schemeClr val="tx1"/>
                          </a:solidFill>
                          <a:latin typeface="+mn-lt"/>
                          <a:ea typeface="+mn-ea"/>
                          <a:cs typeface="+mn-cs"/>
                        </a:rPr>
                        <a:t>Condition 2</a:t>
                      </a:r>
                      <a:endParaRPr lang="nl-BE" sz="1800" kern="1200" dirty="0" smtClean="0">
                        <a:solidFill>
                          <a:schemeClr val="tx1"/>
                        </a:solidFill>
                        <a:latin typeface="+mn-lt"/>
                        <a:ea typeface="+mn-ea"/>
                        <a:cs typeface="+mn-cs"/>
                      </a:endParaRPr>
                    </a:p>
                    <a:p>
                      <a:r>
                        <a:rPr lang="en-US" sz="1600" kern="1200" dirty="0" smtClean="0">
                          <a:solidFill>
                            <a:schemeClr val="dk1"/>
                          </a:solidFill>
                          <a:latin typeface="+mn-lt"/>
                          <a:ea typeface="+mn-ea"/>
                          <a:cs typeface="+mn-cs"/>
                        </a:rPr>
                        <a:t>Without extra teacher</a:t>
                      </a:r>
                      <a:endParaRPr lang="nl-BE" sz="1600" kern="1200" dirty="0" smtClean="0">
                        <a:solidFill>
                          <a:schemeClr val="dk1"/>
                        </a:solidFill>
                        <a:latin typeface="+mn-lt"/>
                        <a:ea typeface="+mn-ea"/>
                        <a:cs typeface="+mn-cs"/>
                      </a:endParaRPr>
                    </a:p>
                    <a:p>
                      <a:endParaRPr lang="en-US" sz="1600" kern="1200" dirty="0" smtClean="0">
                        <a:solidFill>
                          <a:schemeClr val="dk1"/>
                        </a:solidFill>
                        <a:latin typeface="+mn-lt"/>
                        <a:ea typeface="+mn-ea"/>
                        <a:cs typeface="+mn-cs"/>
                      </a:endParaRPr>
                    </a:p>
                    <a:p>
                      <a:r>
                        <a:rPr lang="en-US" sz="1600" kern="1200" dirty="0" smtClean="0">
                          <a:solidFill>
                            <a:schemeClr val="dk1"/>
                          </a:solidFill>
                          <a:latin typeface="+mn-lt"/>
                          <a:ea typeface="+mn-ea"/>
                          <a:cs typeface="+mn-cs"/>
                        </a:rPr>
                        <a:t>With audiovisual input</a:t>
                      </a:r>
                      <a:endParaRPr lang="nl-BE" sz="1600" dirty="0">
                        <a:latin typeface="Arial"/>
                        <a:ea typeface="Times New Roman"/>
                        <a:cs typeface="Times New Roman"/>
                      </a:endParaRPr>
                    </a:p>
                  </a:txBody>
                  <a:tcPr marL="68580" marR="68580" marT="0" marB="0">
                    <a:solidFill>
                      <a:schemeClr val="accent6"/>
                    </a:solidFill>
                  </a:tcPr>
                </a:tc>
                <a:tc rowSpan="2">
                  <a:txBody>
                    <a:bodyPr/>
                    <a:lstStyle/>
                    <a:p>
                      <a:pPr algn="l">
                        <a:spcBef>
                          <a:spcPts val="600"/>
                        </a:spcBef>
                        <a:spcAft>
                          <a:spcPts val="600"/>
                        </a:spcAft>
                      </a:pPr>
                      <a:r>
                        <a:rPr lang="en-US" sz="1000" kern="1200" dirty="0" smtClean="0">
                          <a:solidFill>
                            <a:schemeClr val="dk1"/>
                          </a:solidFill>
                          <a:latin typeface="+mn-lt"/>
                          <a:ea typeface="+mn-ea"/>
                          <a:cs typeface="+mn-cs"/>
                        </a:rPr>
                        <a:t>These measurements are analyzed using qualitative observation lists, TRF and CBCL</a:t>
                      </a:r>
                      <a:endParaRPr lang="nl-BE" sz="1000" dirty="0">
                        <a:latin typeface="Arial"/>
                        <a:ea typeface="Times New Roman"/>
                        <a:cs typeface="Times New Roman"/>
                      </a:endParaRPr>
                    </a:p>
                  </a:txBody>
                  <a:tcPr marL="68580" marR="68580" marT="0" marB="0">
                    <a:solidFill>
                      <a:schemeClr val="accent6"/>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dk1"/>
                          </a:solidFill>
                          <a:latin typeface="+mn-lt"/>
                          <a:ea typeface="+mn-ea"/>
                          <a:cs typeface="+mn-cs"/>
                        </a:rPr>
                        <a:t>These measurements are analyzed using qualitative observation lists, TRF and CBCL </a:t>
                      </a:r>
                      <a:endParaRPr lang="nl-BE" sz="1000" kern="1200" dirty="0" smtClean="0">
                        <a:solidFill>
                          <a:schemeClr val="dk1"/>
                        </a:solidFill>
                        <a:latin typeface="+mn-lt"/>
                        <a:ea typeface="+mn-ea"/>
                        <a:cs typeface="+mn-cs"/>
                      </a:endParaRPr>
                    </a:p>
                    <a:p>
                      <a:endParaRPr lang="nl-BE" sz="1000" dirty="0"/>
                    </a:p>
                  </a:txBody>
                  <a:tcPr>
                    <a:solidFill>
                      <a:schemeClr val="accent6"/>
                    </a:solidFill>
                  </a:tcPr>
                </a:tc>
              </a:tr>
              <a:tr h="1162200">
                <a:tc vMerge="1">
                  <a:txBody>
                    <a:bodyPr/>
                    <a:lstStyle/>
                    <a:p>
                      <a:endParaRPr lang="nl-BE"/>
                    </a:p>
                  </a:txBody>
                  <a:tcPr/>
                </a:tc>
                <a:tc vMerge="1">
                  <a:txBody>
                    <a:bodyPr/>
                    <a:lstStyle/>
                    <a:p>
                      <a:endParaRPr lang="nl-BE"/>
                    </a:p>
                  </a:txBody>
                  <a:tcPr/>
                </a:tc>
                <a:tc>
                  <a:txBody>
                    <a:bodyPr/>
                    <a:lstStyle/>
                    <a:p>
                      <a:r>
                        <a:rPr lang="en-US" sz="1800" kern="1200" dirty="0" smtClean="0">
                          <a:solidFill>
                            <a:schemeClr val="tx1"/>
                          </a:solidFill>
                          <a:latin typeface="+mn-lt"/>
                          <a:ea typeface="+mn-ea"/>
                          <a:cs typeface="+mn-cs"/>
                        </a:rPr>
                        <a:t>Condition 3</a:t>
                      </a:r>
                      <a:endParaRPr lang="nl-BE" sz="1800" kern="1200" dirty="0" smtClean="0">
                        <a:solidFill>
                          <a:schemeClr val="tx1"/>
                        </a:solidFill>
                        <a:latin typeface="+mn-lt"/>
                        <a:ea typeface="+mn-ea"/>
                        <a:cs typeface="+mn-cs"/>
                      </a:endParaRPr>
                    </a:p>
                    <a:p>
                      <a:r>
                        <a:rPr lang="en-US" sz="1600" kern="1200" dirty="0" smtClean="0">
                          <a:solidFill>
                            <a:schemeClr val="dk1"/>
                          </a:solidFill>
                          <a:latin typeface="+mn-lt"/>
                          <a:ea typeface="+mn-ea"/>
                          <a:cs typeface="+mn-cs"/>
                        </a:rPr>
                        <a:t>With extra teacher</a:t>
                      </a:r>
                      <a:endParaRPr lang="nl-BE" sz="1600" kern="1200" dirty="0" smtClean="0">
                        <a:solidFill>
                          <a:schemeClr val="dk1"/>
                        </a:solidFill>
                        <a:latin typeface="+mn-lt"/>
                        <a:ea typeface="+mn-ea"/>
                        <a:cs typeface="+mn-cs"/>
                      </a:endParaRPr>
                    </a:p>
                    <a:p>
                      <a:endParaRPr lang="en-US" sz="1600" kern="1200" dirty="0" smtClean="0">
                        <a:solidFill>
                          <a:schemeClr val="dk1"/>
                        </a:solidFill>
                        <a:latin typeface="+mn-lt"/>
                        <a:ea typeface="+mn-ea"/>
                        <a:cs typeface="+mn-cs"/>
                      </a:endParaRPr>
                    </a:p>
                    <a:p>
                      <a:r>
                        <a:rPr lang="en-US" sz="1600" kern="1200" dirty="0" smtClean="0">
                          <a:solidFill>
                            <a:schemeClr val="dk1"/>
                          </a:solidFill>
                          <a:latin typeface="+mn-lt"/>
                          <a:ea typeface="+mn-ea"/>
                          <a:cs typeface="+mn-cs"/>
                        </a:rPr>
                        <a:t>Without audiovisual input</a:t>
                      </a:r>
                      <a:endParaRPr lang="nl-BE" sz="1600" dirty="0">
                        <a:latin typeface="Arial"/>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solidFill>
                      <a:schemeClr val="accent6"/>
                    </a:solidFill>
                  </a:tcPr>
                </a:tc>
                <a:tc>
                  <a:txBody>
                    <a:bodyPr/>
                    <a:lstStyle/>
                    <a:p>
                      <a:r>
                        <a:rPr lang="en-US" sz="1800" kern="1200" dirty="0" smtClean="0">
                          <a:solidFill>
                            <a:schemeClr val="tx1"/>
                          </a:solidFill>
                          <a:latin typeface="+mn-lt"/>
                          <a:ea typeface="+mn-ea"/>
                          <a:cs typeface="+mn-cs"/>
                        </a:rPr>
                        <a:t>Condition 4</a:t>
                      </a:r>
                      <a:endParaRPr lang="nl-BE" sz="1800" kern="1200" dirty="0" smtClean="0">
                        <a:solidFill>
                          <a:schemeClr val="tx1"/>
                        </a:solidFill>
                        <a:latin typeface="+mn-lt"/>
                        <a:ea typeface="+mn-ea"/>
                        <a:cs typeface="+mn-cs"/>
                      </a:endParaRPr>
                    </a:p>
                    <a:p>
                      <a:r>
                        <a:rPr lang="en-US" sz="1600" kern="1200" dirty="0" smtClean="0">
                          <a:solidFill>
                            <a:schemeClr val="dk1"/>
                          </a:solidFill>
                          <a:latin typeface="+mn-lt"/>
                          <a:ea typeface="+mn-ea"/>
                          <a:cs typeface="+mn-cs"/>
                        </a:rPr>
                        <a:t>With extra teacher</a:t>
                      </a:r>
                      <a:endParaRPr lang="nl-BE" sz="1600" kern="1200" dirty="0" smtClean="0">
                        <a:solidFill>
                          <a:schemeClr val="dk1"/>
                        </a:solidFill>
                        <a:latin typeface="+mn-lt"/>
                        <a:ea typeface="+mn-ea"/>
                        <a:cs typeface="+mn-cs"/>
                      </a:endParaRPr>
                    </a:p>
                    <a:p>
                      <a:endParaRPr lang="en-US" sz="1600" kern="1200" dirty="0" smtClean="0">
                        <a:solidFill>
                          <a:schemeClr val="dk1"/>
                        </a:solidFill>
                        <a:latin typeface="+mn-lt"/>
                        <a:ea typeface="+mn-ea"/>
                        <a:cs typeface="+mn-cs"/>
                      </a:endParaRPr>
                    </a:p>
                    <a:p>
                      <a:r>
                        <a:rPr lang="en-US" sz="1600" kern="1200" dirty="0" smtClean="0">
                          <a:solidFill>
                            <a:schemeClr val="dk1"/>
                          </a:solidFill>
                          <a:latin typeface="+mn-lt"/>
                          <a:ea typeface="+mn-ea"/>
                          <a:cs typeface="+mn-cs"/>
                        </a:rPr>
                        <a:t>With audiovisual input</a:t>
                      </a:r>
                      <a:endParaRPr lang="nl-BE" sz="1600" dirty="0">
                        <a:latin typeface="Arial"/>
                        <a:ea typeface="Times New Roman"/>
                        <a:cs typeface="Times New Roman"/>
                      </a:endParaRPr>
                    </a:p>
                  </a:txBody>
                  <a:tcPr marL="68580" marR="68580" marT="0" marB="0">
                    <a:solidFill>
                      <a:schemeClr val="accent6"/>
                    </a:solidFill>
                  </a:tcPr>
                </a:tc>
                <a:tc vMerge="1">
                  <a:txBody>
                    <a:bodyPr/>
                    <a:lstStyle/>
                    <a:p>
                      <a:endParaRPr lang="nl-BE"/>
                    </a:p>
                  </a:txBody>
                  <a:tcPr/>
                </a:tc>
                <a:tc vMerge="1">
                  <a:txBody>
                    <a:bodyPr/>
                    <a:lstStyle/>
                    <a:p>
                      <a:endParaRPr lang="nl-BE"/>
                    </a:p>
                  </a:txBody>
                  <a:tcPr/>
                </a:tc>
              </a:tr>
              <a:tr h="1879821">
                <a:tc>
                  <a:txBody>
                    <a:bodyPr/>
                    <a:lstStyle/>
                    <a:p>
                      <a:endParaRPr lang="nl-BE" sz="1000" dirty="0"/>
                    </a:p>
                  </a:txBody>
                  <a:tcPr>
                    <a:lnT w="12700" cap="flat" cmpd="sng" algn="ctr">
                      <a:solidFill>
                        <a:schemeClr val="tx1"/>
                      </a:solidFill>
                      <a:prstDash val="solid"/>
                      <a:round/>
                      <a:headEnd type="none" w="med" len="med"/>
                      <a:tailEnd type="none" w="med" len="med"/>
                    </a:lnT>
                  </a:tcPr>
                </a:tc>
                <a:tc>
                  <a:txBody>
                    <a:bodyPr/>
                    <a:lstStyle/>
                    <a:p>
                      <a:endParaRPr lang="nl-BE" sz="1000"/>
                    </a:p>
                  </a:txBody>
                  <a:tcPr>
                    <a:lnT w="12700" cap="flat" cmpd="sng" algn="ctr">
                      <a:solidFill>
                        <a:schemeClr val="tx1"/>
                      </a:solidFill>
                      <a:prstDash val="solid"/>
                      <a:round/>
                      <a:headEnd type="none" w="med" len="med"/>
                      <a:tailEnd type="none" w="med" len="med"/>
                    </a:lnT>
                  </a:tcPr>
                </a:tc>
                <a:tc gridSpan="2">
                  <a:txBody>
                    <a:bodyPr/>
                    <a:lstStyle/>
                    <a:p>
                      <a:r>
                        <a:rPr lang="en-US" sz="1600" kern="1200" dirty="0" smtClean="0">
                          <a:solidFill>
                            <a:schemeClr val="dk1"/>
                          </a:solidFill>
                          <a:latin typeface="+mn-lt"/>
                          <a:ea typeface="+mn-ea"/>
                          <a:cs typeface="+mn-cs"/>
                        </a:rPr>
                        <a:t>In each condition we follow:</a:t>
                      </a:r>
                      <a:endParaRPr lang="nl-BE" sz="1600" kern="1200" dirty="0" smtClean="0">
                        <a:solidFill>
                          <a:schemeClr val="dk1"/>
                        </a:solidFill>
                        <a:latin typeface="+mn-lt"/>
                        <a:ea typeface="+mn-ea"/>
                        <a:cs typeface="+mn-cs"/>
                      </a:endParaRPr>
                    </a:p>
                    <a:p>
                      <a:r>
                        <a:rPr lang="en-US" sz="1600" kern="1200" dirty="0" smtClean="0">
                          <a:solidFill>
                            <a:schemeClr val="dk1"/>
                          </a:solidFill>
                          <a:latin typeface="+mn-lt"/>
                          <a:ea typeface="+mn-ea"/>
                          <a:cs typeface="+mn-cs"/>
                        </a:rPr>
                        <a:t>- 8 children of 3 years old: 5 with extra needs and 3 control </a:t>
                      </a:r>
                      <a:endParaRPr lang="nl-BE" sz="1600" kern="1200" dirty="0" smtClean="0">
                        <a:solidFill>
                          <a:schemeClr val="dk1"/>
                        </a:solidFill>
                        <a:latin typeface="+mn-lt"/>
                        <a:ea typeface="+mn-ea"/>
                        <a:cs typeface="+mn-cs"/>
                      </a:endParaRPr>
                    </a:p>
                    <a:p>
                      <a:r>
                        <a:rPr lang="en-US" sz="1600" kern="1200" dirty="0" smtClean="0">
                          <a:solidFill>
                            <a:schemeClr val="dk1"/>
                          </a:solidFill>
                          <a:latin typeface="+mn-lt"/>
                          <a:ea typeface="+mn-ea"/>
                          <a:cs typeface="+mn-cs"/>
                        </a:rPr>
                        <a:t>- 8 children of 5 years old: 5 with extra needs and 3 control </a:t>
                      </a:r>
                      <a:endParaRPr lang="nl-BE" sz="1600" kern="1200" dirty="0" smtClean="0">
                        <a:solidFill>
                          <a:schemeClr val="dk1"/>
                        </a:solidFill>
                        <a:latin typeface="+mn-lt"/>
                        <a:ea typeface="+mn-ea"/>
                        <a:cs typeface="+mn-cs"/>
                      </a:endParaRPr>
                    </a:p>
                    <a:p>
                      <a:r>
                        <a:rPr lang="en-US" sz="1600" kern="1200" dirty="0" smtClean="0">
                          <a:solidFill>
                            <a:schemeClr val="dk1"/>
                          </a:solidFill>
                          <a:latin typeface="+mn-lt"/>
                          <a:ea typeface="+mn-ea"/>
                          <a:cs typeface="+mn-cs"/>
                        </a:rPr>
                        <a:t>(children with extra needs are selected in step 1)</a:t>
                      </a:r>
                      <a:endParaRPr lang="nl-BE" sz="1600" kern="1200" dirty="0" smtClean="0">
                        <a:solidFill>
                          <a:schemeClr val="dk1"/>
                        </a:solidFill>
                        <a:latin typeface="+mn-lt"/>
                        <a:ea typeface="+mn-ea"/>
                        <a:cs typeface="+mn-cs"/>
                      </a:endParaRPr>
                    </a:p>
                    <a:p>
                      <a:r>
                        <a:rPr lang="en-US" sz="1600" kern="1200" dirty="0" smtClean="0">
                          <a:solidFill>
                            <a:schemeClr val="dk1"/>
                          </a:solidFill>
                          <a:latin typeface="+mn-lt"/>
                          <a:ea typeface="+mn-ea"/>
                          <a:cs typeface="+mn-cs"/>
                        </a:rPr>
                        <a:t>Holistic video analysis will be used to score wellbeing, involvement, ... during activities</a:t>
                      </a:r>
                      <a:endParaRPr lang="nl-BE" sz="1600" dirty="0"/>
                    </a:p>
                  </a:txBody>
                  <a:tcPr/>
                </a:tc>
                <a:tc hMerge="1">
                  <a:txBody>
                    <a:bodyPr/>
                    <a:lstStyle/>
                    <a:p>
                      <a:endParaRPr lang="nl-BE"/>
                    </a:p>
                  </a:txBody>
                  <a:tcPr/>
                </a:tc>
                <a:tc>
                  <a:txBody>
                    <a:bodyPr/>
                    <a:lstStyle/>
                    <a:p>
                      <a:endParaRPr lang="nl-BE" sz="1600" dirty="0"/>
                    </a:p>
                  </a:txBody>
                  <a:tcPr/>
                </a:tc>
                <a:tc>
                  <a:txBody>
                    <a:bodyPr/>
                    <a:lstStyle/>
                    <a:p>
                      <a:endParaRPr lang="nl-BE" sz="1000" dirty="0"/>
                    </a:p>
                  </a:txBody>
                  <a:tcPr/>
                </a:tc>
              </a:tr>
            </a:tbl>
          </a:graphicData>
        </a:graphic>
      </p:graphicFrame>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2910" y="714356"/>
            <a:ext cx="7143800" cy="5786478"/>
          </a:xfrm>
          <a:solidFill>
            <a:schemeClr val="accent6"/>
          </a:solidFill>
        </p:spPr>
        <p:txBody>
          <a:bodyPr/>
          <a:lstStyle/>
          <a:p>
            <a:endParaRPr lang="nl-BE" dirty="0"/>
          </a:p>
        </p:txBody>
      </p:sp>
      <p:sp>
        <p:nvSpPr>
          <p:cNvPr id="8" name="Rechthoek 7"/>
          <p:cNvSpPr/>
          <p:nvPr/>
        </p:nvSpPr>
        <p:spPr>
          <a:xfrm>
            <a:off x="785786" y="928670"/>
            <a:ext cx="4143404" cy="500066"/>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err="1" smtClean="0">
                <a:solidFill>
                  <a:schemeClr val="bg1">
                    <a:lumMod val="65000"/>
                    <a:lumOff val="35000"/>
                  </a:schemeClr>
                </a:solidFill>
              </a:rPr>
              <a:t>Observation</a:t>
            </a:r>
            <a:r>
              <a:rPr lang="nl-BE" b="1" dirty="0" smtClean="0">
                <a:solidFill>
                  <a:schemeClr val="bg1">
                    <a:lumMod val="65000"/>
                    <a:lumOff val="35000"/>
                  </a:schemeClr>
                </a:solidFill>
              </a:rPr>
              <a:t> Frame</a:t>
            </a:r>
            <a:endParaRPr lang="nl-BE" b="1" dirty="0">
              <a:solidFill>
                <a:schemeClr val="bg1">
                  <a:lumMod val="65000"/>
                  <a:lumOff val="35000"/>
                </a:schemeClr>
              </a:solidFill>
            </a:endParaRPr>
          </a:p>
        </p:txBody>
      </p:sp>
      <p:pic>
        <p:nvPicPr>
          <p:cNvPr id="14" name="Tijdelijke aanduiding voor inhoud 13" descr="figuur 3.bmp"/>
          <p:cNvPicPr>
            <a:picLocks noGrp="1" noChangeAspect="1"/>
          </p:cNvPicPr>
          <p:nvPr>
            <p:ph idx="1"/>
          </p:nvPr>
        </p:nvPicPr>
        <p:blipFill>
          <a:blip r:embed="rId2" cstate="print"/>
          <a:stretch>
            <a:fillRect/>
          </a:stretch>
        </p:blipFill>
        <p:spPr>
          <a:xfrm>
            <a:off x="785786" y="1643050"/>
            <a:ext cx="6818127" cy="4286280"/>
          </a:xfrm>
        </p:spPr>
      </p:pic>
      <p:sp>
        <p:nvSpPr>
          <p:cNvPr id="15" name="Actieknop: Film 14">
            <a:hlinkClick r:id="rId3" action="ppaction://hlinksldjump" highlightClick="1"/>
          </p:cNvPr>
          <p:cNvSpPr/>
          <p:nvPr/>
        </p:nvSpPr>
        <p:spPr>
          <a:xfrm>
            <a:off x="8501090" y="6215082"/>
            <a:ext cx="214314" cy="256598"/>
          </a:xfrm>
          <a:prstGeom prst="actionButtonMovi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rgbClr val="7030A0"/>
              </a:solidFill>
            </a:endParaRPr>
          </a:p>
          <a:p>
            <a:pPr algn="ctr"/>
            <a:endParaRPr lang="nl-BE" dirty="0"/>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solidFill>
                  <a:schemeClr val="accent6"/>
                </a:solidFill>
              </a:rPr>
              <a:t>Listening-interaction-expression</a:t>
            </a:r>
            <a:endParaRPr lang="nl-BE" dirty="0">
              <a:solidFill>
                <a:schemeClr val="accent6"/>
              </a:solidFill>
            </a:endParaRPr>
          </a:p>
        </p:txBody>
      </p:sp>
      <p:pic>
        <p:nvPicPr>
          <p:cNvPr id="4" name="3 kleuters luisteren naar geluiden beluisteren verkort.wmv">
            <a:hlinkClick r:id="" action="ppaction://media"/>
          </p:cNvPr>
          <p:cNvPicPr>
            <a:picLocks noGrp="1" noRot="1" noChangeAspect="1"/>
          </p:cNvPicPr>
          <p:nvPr>
            <p:ph idx="1"/>
            <a:videoFile r:link="rId1"/>
          </p:nvPr>
        </p:nvPicPr>
        <p:blipFill>
          <a:blip r:embed="rId3" cstate="print"/>
          <a:stretch>
            <a:fillRect/>
          </a:stretch>
        </p:blipFill>
        <p:spPr>
          <a:xfrm>
            <a:off x="1000100" y="1285860"/>
            <a:ext cx="6715172" cy="5036379"/>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a:buNone/>
            </a:pPr>
            <a:endParaRPr lang="nl-BE" dirty="0" smtClean="0"/>
          </a:p>
          <a:p>
            <a:pPr>
              <a:buNone/>
            </a:pPr>
            <a:r>
              <a:rPr lang="nl-BE" sz="8000" dirty="0" smtClean="0">
                <a:solidFill>
                  <a:schemeClr val="accent6"/>
                </a:solidFill>
              </a:rPr>
              <a:t> </a:t>
            </a:r>
            <a:r>
              <a:rPr lang="nl-BE" sz="8000" dirty="0" err="1" smtClean="0">
                <a:solidFill>
                  <a:schemeClr val="accent6"/>
                </a:solidFill>
              </a:rPr>
              <a:t>Questions</a:t>
            </a:r>
            <a:r>
              <a:rPr lang="nl-BE" sz="8000" dirty="0" smtClean="0">
                <a:solidFill>
                  <a:schemeClr val="accent6"/>
                </a:solidFill>
              </a:rPr>
              <a:t>?</a:t>
            </a:r>
            <a:endParaRPr lang="nl-BE" sz="8000" dirty="0">
              <a:solidFill>
                <a:schemeClr val="accent6"/>
              </a:solidFill>
            </a:endParaRP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9643" y="3140968"/>
            <a:ext cx="1300708" cy="506693"/>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3222" y="3884397"/>
            <a:ext cx="1317129" cy="480707"/>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9643" y="4725144"/>
            <a:ext cx="1300708" cy="480707"/>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4207" y="5605592"/>
            <a:ext cx="1296144" cy="440811"/>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bruiker\Pictures\AUDIO !.jpg"/>
          <p:cNvPicPr>
            <a:picLocks noChangeAspect="1" noChangeArrowheads="1"/>
          </p:cNvPicPr>
          <p:nvPr/>
        </p:nvPicPr>
        <p:blipFill>
          <a:blip r:embed="rId2" cstate="print"/>
          <a:srcRect/>
          <a:stretch>
            <a:fillRect/>
          </a:stretch>
        </p:blipFill>
        <p:spPr bwMode="auto">
          <a:xfrm>
            <a:off x="5868144" y="188640"/>
            <a:ext cx="2520280" cy="411419"/>
          </a:xfrm>
          <a:prstGeom prst="rect">
            <a:avLst/>
          </a:prstGeom>
          <a:noFill/>
        </p:spPr>
      </p:pic>
      <p:cxnSp>
        <p:nvCxnSpPr>
          <p:cNvPr id="5" name="Rechte verbindingslijn 4"/>
          <p:cNvCxnSpPr/>
          <p:nvPr/>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p:cNvCxnSpPr/>
          <p:nvPr/>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p:cNvCxnSpPr/>
          <p:nvPr/>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8" name="Titel 7"/>
          <p:cNvSpPr>
            <a:spLocks noGrp="1"/>
          </p:cNvSpPr>
          <p:nvPr>
            <p:ph type="ctrTitle"/>
          </p:nvPr>
        </p:nvSpPr>
        <p:spPr>
          <a:xfrm>
            <a:off x="685800" y="642917"/>
            <a:ext cx="7772400" cy="1928827"/>
          </a:xfrm>
        </p:spPr>
        <p:txBody>
          <a:bodyPr>
            <a:normAutofit/>
          </a:bodyPr>
          <a:lstStyle/>
          <a:p>
            <a:r>
              <a:rPr lang="en-US" sz="4000" b="1" dirty="0" smtClean="0"/>
              <a:t>Multimedia as a means of communication for children </a:t>
            </a:r>
            <a:r>
              <a:rPr lang="nl-BE" sz="4000" b="1" dirty="0" smtClean="0"/>
              <a:t/>
            </a:r>
            <a:br>
              <a:rPr lang="nl-BE" sz="4000" b="1" dirty="0" smtClean="0"/>
            </a:br>
            <a:endParaRPr lang="nl-BE" sz="4000" dirty="0"/>
          </a:p>
        </p:txBody>
      </p:sp>
      <p:sp>
        <p:nvSpPr>
          <p:cNvPr id="9" name="Ondertitel 8"/>
          <p:cNvSpPr>
            <a:spLocks noGrp="1"/>
          </p:cNvSpPr>
          <p:nvPr>
            <p:ph type="subTitle" idx="1"/>
          </p:nvPr>
        </p:nvSpPr>
        <p:spPr>
          <a:xfrm>
            <a:off x="1371600" y="4857760"/>
            <a:ext cx="6400800" cy="1500198"/>
          </a:xfrm>
        </p:spPr>
        <p:txBody>
          <a:bodyPr>
            <a:normAutofit/>
          </a:bodyPr>
          <a:lstStyle/>
          <a:p>
            <a:r>
              <a:rPr lang="en-US" sz="4000" b="1" dirty="0" smtClean="0"/>
              <a:t>Multimedia literacy a task for education in preschool </a:t>
            </a:r>
            <a:endParaRPr lang="nl-BE" sz="4000" b="1" dirty="0" smtClean="0"/>
          </a:p>
          <a:p>
            <a:endParaRPr lang="nl-BE" dirty="0"/>
          </a:p>
        </p:txBody>
      </p:sp>
      <p:pic>
        <p:nvPicPr>
          <p:cNvPr id="1026" name="Picture 2" descr="\\boreas\personeel\mcmaz\afbeeldingen MUGO\Afbeelding_1.png"/>
          <p:cNvPicPr>
            <a:picLocks noChangeAspect="1" noChangeArrowheads="1"/>
          </p:cNvPicPr>
          <p:nvPr/>
        </p:nvPicPr>
        <p:blipFill>
          <a:blip r:embed="rId3" cstate="print"/>
          <a:srcRect/>
          <a:stretch>
            <a:fillRect/>
          </a:stretch>
        </p:blipFill>
        <p:spPr bwMode="auto">
          <a:xfrm>
            <a:off x="1285852" y="2143116"/>
            <a:ext cx="2857521" cy="2714644"/>
          </a:xfrm>
          <a:prstGeom prst="rect">
            <a:avLst/>
          </a:prstGeom>
          <a:noFill/>
        </p:spPr>
      </p:pic>
      <p:pic>
        <p:nvPicPr>
          <p:cNvPr id="10" name="Afbeelding 9" descr="media hoek lene.JPG"/>
          <p:cNvPicPr>
            <a:picLocks noChangeAspect="1"/>
          </p:cNvPicPr>
          <p:nvPr/>
        </p:nvPicPr>
        <p:blipFill>
          <a:blip r:embed="rId4" cstate="print"/>
          <a:stretch>
            <a:fillRect/>
          </a:stretch>
        </p:blipFill>
        <p:spPr>
          <a:xfrm>
            <a:off x="4786314" y="2143116"/>
            <a:ext cx="2857520" cy="2714644"/>
          </a:xfrm>
          <a:prstGeom prst="rect">
            <a:avLst/>
          </a:prstGeom>
        </p:spPr>
      </p:pic>
      <p:sp>
        <p:nvSpPr>
          <p:cNvPr id="13" name="PIJL-RECHTS 12"/>
          <p:cNvSpPr/>
          <p:nvPr/>
        </p:nvSpPr>
        <p:spPr>
          <a:xfrm>
            <a:off x="357158" y="1928802"/>
            <a:ext cx="1500198" cy="1143008"/>
          </a:xfrm>
          <a:prstGeom prst="rightArrow">
            <a:avLst/>
          </a:prstGeom>
          <a:solidFill>
            <a:schemeClr val="accent6">
              <a:alpha val="9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solidFill>
                  <a:schemeClr val="tx1"/>
                </a:solidFill>
              </a:rPr>
              <a:t>Language</a:t>
            </a:r>
            <a:r>
              <a:rPr lang="nl-BE" dirty="0" smtClean="0">
                <a:solidFill>
                  <a:srgbClr val="00B0F0"/>
                </a:solidFill>
              </a:rPr>
              <a:t> </a:t>
            </a:r>
            <a:r>
              <a:rPr lang="nl-BE" dirty="0" err="1" smtClean="0">
                <a:solidFill>
                  <a:schemeClr val="tx1"/>
                </a:solidFill>
              </a:rPr>
              <a:t>literacy</a:t>
            </a:r>
            <a:endParaRPr lang="nl-BE" dirty="0">
              <a:solidFill>
                <a:schemeClr val="tx1"/>
              </a:solidFill>
            </a:endParaRPr>
          </a:p>
        </p:txBody>
      </p:sp>
      <p:sp>
        <p:nvSpPr>
          <p:cNvPr id="14" name="PIJL-LINKS 13"/>
          <p:cNvSpPr/>
          <p:nvPr/>
        </p:nvSpPr>
        <p:spPr>
          <a:xfrm>
            <a:off x="7072330" y="3857628"/>
            <a:ext cx="1785950" cy="1143008"/>
          </a:xfrm>
          <a:prstGeom prst="leftArrow">
            <a:avLst/>
          </a:prstGeom>
          <a:solidFill>
            <a:schemeClr val="accent6">
              <a:alpha val="9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tx1"/>
                </a:solidFill>
              </a:rPr>
              <a:t>Multimedia</a:t>
            </a:r>
            <a:r>
              <a:rPr lang="nl-BE" dirty="0" smtClean="0">
                <a:solidFill>
                  <a:srgbClr val="00B0F0"/>
                </a:solidFill>
              </a:rPr>
              <a:t> </a:t>
            </a:r>
            <a:r>
              <a:rPr lang="nl-BE" dirty="0" err="1" smtClean="0">
                <a:solidFill>
                  <a:schemeClr val="tx1"/>
                </a:solidFill>
              </a:rPr>
              <a:t>rich</a:t>
            </a:r>
            <a:r>
              <a:rPr lang="nl-BE" dirty="0" smtClean="0">
                <a:solidFill>
                  <a:srgbClr val="00B0F0"/>
                </a:solidFill>
              </a:rPr>
              <a:t>  </a:t>
            </a:r>
            <a:r>
              <a:rPr lang="nl-BE" dirty="0" smtClean="0">
                <a:solidFill>
                  <a:schemeClr val="tx1"/>
                </a:solidFill>
              </a:rPr>
              <a:t>society</a:t>
            </a:r>
            <a:endParaRPr lang="nl-BE"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30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Practice-based project</a:t>
            </a:r>
            <a:endParaRPr lang="nl-BE" dirty="0"/>
          </a:p>
        </p:txBody>
      </p:sp>
      <p:sp>
        <p:nvSpPr>
          <p:cNvPr id="3" name="Tijdelijke aanduiding voor inhoud 2"/>
          <p:cNvSpPr>
            <a:spLocks noGrp="1"/>
          </p:cNvSpPr>
          <p:nvPr>
            <p:ph idx="1"/>
          </p:nvPr>
        </p:nvSpPr>
        <p:spPr>
          <a:xfrm>
            <a:off x="457200" y="1071546"/>
            <a:ext cx="8229600" cy="6000792"/>
          </a:xfrm>
        </p:spPr>
        <p:txBody>
          <a:bodyPr>
            <a:normAutofit/>
          </a:bodyPr>
          <a:lstStyle/>
          <a:p>
            <a:pPr marL="514350" indent="-514350">
              <a:buNone/>
            </a:pPr>
            <a:r>
              <a:rPr lang="nl-BE" sz="2800" dirty="0" err="1" smtClean="0">
                <a:solidFill>
                  <a:schemeClr val="accent6"/>
                </a:solidFill>
              </a:rPr>
              <a:t>Objectives</a:t>
            </a:r>
            <a:endParaRPr lang="nl-BE" sz="2800" dirty="0" smtClean="0">
              <a:solidFill>
                <a:schemeClr val="accent6"/>
              </a:solidFill>
            </a:endParaRPr>
          </a:p>
          <a:p>
            <a:pPr marL="514350" indent="-514350"/>
            <a:r>
              <a:rPr lang="nl-BE" sz="2800" dirty="0" err="1" smtClean="0"/>
              <a:t>Can</a:t>
            </a:r>
            <a:r>
              <a:rPr lang="nl-BE" sz="2800" dirty="0" smtClean="0"/>
              <a:t> we </a:t>
            </a:r>
            <a:r>
              <a:rPr lang="nl-BE" sz="2800" dirty="0" err="1" smtClean="0"/>
              <a:t>s</a:t>
            </a:r>
            <a:r>
              <a:rPr lang="nl-BE" sz="2800" dirty="0" err="1" smtClean="0"/>
              <a:t>timulate</a:t>
            </a:r>
            <a:r>
              <a:rPr lang="nl-BE" sz="2800" dirty="0" smtClean="0"/>
              <a:t> </a:t>
            </a:r>
            <a:r>
              <a:rPr lang="nl-BE" sz="2800" dirty="0" smtClean="0"/>
              <a:t>multimedia </a:t>
            </a:r>
            <a:r>
              <a:rPr lang="nl-BE" sz="2800" dirty="0" err="1" smtClean="0"/>
              <a:t>literacy</a:t>
            </a:r>
            <a:r>
              <a:rPr lang="nl-BE" sz="2800" dirty="0" smtClean="0"/>
              <a:t> of preschool </a:t>
            </a:r>
            <a:r>
              <a:rPr lang="nl-BE" sz="2800" dirty="0" err="1" smtClean="0"/>
              <a:t>children</a:t>
            </a:r>
            <a:r>
              <a:rPr lang="nl-BE" sz="2800" dirty="0" smtClean="0"/>
              <a:t> (3 to 5 </a:t>
            </a:r>
            <a:r>
              <a:rPr lang="nl-BE" sz="2800" dirty="0" err="1" smtClean="0"/>
              <a:t>year</a:t>
            </a:r>
            <a:r>
              <a:rPr lang="nl-BE" sz="2800" dirty="0" smtClean="0"/>
              <a:t> </a:t>
            </a:r>
            <a:r>
              <a:rPr lang="nl-BE" sz="2800" dirty="0" err="1" smtClean="0"/>
              <a:t>olds</a:t>
            </a:r>
            <a:r>
              <a:rPr lang="nl-BE" sz="2800" dirty="0" smtClean="0"/>
              <a:t>)?</a:t>
            </a:r>
            <a:endParaRPr lang="nl-BE" sz="2800" dirty="0" smtClean="0"/>
          </a:p>
          <a:p>
            <a:pPr marL="514350" indent="-514350"/>
            <a:r>
              <a:rPr lang="nl-BE" sz="2800" dirty="0" smtClean="0"/>
              <a:t>Does the </a:t>
            </a:r>
            <a:r>
              <a:rPr lang="nl-BE" sz="2800" dirty="0" err="1" smtClean="0"/>
              <a:t>use</a:t>
            </a:r>
            <a:r>
              <a:rPr lang="nl-BE" sz="2800" dirty="0" smtClean="0"/>
              <a:t> of </a:t>
            </a:r>
            <a:r>
              <a:rPr lang="nl-BE" sz="2800" dirty="0" smtClean="0"/>
              <a:t>multimedia </a:t>
            </a:r>
            <a:r>
              <a:rPr lang="nl-BE" sz="2800" dirty="0" err="1" smtClean="0"/>
              <a:t>influence</a:t>
            </a:r>
            <a:r>
              <a:rPr lang="nl-BE" sz="2800" dirty="0" smtClean="0"/>
              <a:t> </a:t>
            </a:r>
            <a:r>
              <a:rPr lang="nl-BE" sz="2800" dirty="0" err="1" smtClean="0"/>
              <a:t>their</a:t>
            </a:r>
            <a:r>
              <a:rPr lang="nl-BE" sz="2800" dirty="0" smtClean="0"/>
              <a:t> </a:t>
            </a:r>
            <a:r>
              <a:rPr lang="nl-BE" sz="2800" dirty="0" err="1" smtClean="0"/>
              <a:t>discovery</a:t>
            </a:r>
            <a:r>
              <a:rPr lang="nl-BE" sz="2800" dirty="0" smtClean="0"/>
              <a:t> of the </a:t>
            </a:r>
            <a:r>
              <a:rPr lang="nl-BE" sz="2800" dirty="0" err="1" smtClean="0"/>
              <a:t>world</a:t>
            </a:r>
            <a:r>
              <a:rPr lang="nl-BE" sz="2800" dirty="0" smtClean="0"/>
              <a:t>? </a:t>
            </a:r>
            <a:r>
              <a:rPr lang="nl-BE" sz="2800" dirty="0"/>
              <a:t>(</a:t>
            </a:r>
            <a:r>
              <a:rPr lang="nl-BE" sz="2800" dirty="0" err="1" smtClean="0"/>
              <a:t>eight</a:t>
            </a:r>
            <a:r>
              <a:rPr lang="nl-BE" sz="2800" dirty="0" smtClean="0"/>
              <a:t> </a:t>
            </a:r>
            <a:r>
              <a:rPr lang="nl-BE" sz="2800" dirty="0" err="1" smtClean="0"/>
              <a:t>specific</a:t>
            </a:r>
            <a:r>
              <a:rPr lang="nl-BE" sz="2800" dirty="0" smtClean="0"/>
              <a:t> </a:t>
            </a:r>
            <a:r>
              <a:rPr lang="nl-BE" sz="2800" dirty="0" smtClean="0"/>
              <a:t>skills)</a:t>
            </a:r>
          </a:p>
          <a:p>
            <a:pPr marL="514350" indent="-514350"/>
            <a:r>
              <a:rPr lang="nl-BE" sz="2800" dirty="0" smtClean="0"/>
              <a:t>Do multimedia offer extra </a:t>
            </a:r>
            <a:r>
              <a:rPr lang="nl-BE" sz="2800" dirty="0" err="1" smtClean="0"/>
              <a:t>chances</a:t>
            </a:r>
            <a:r>
              <a:rPr lang="nl-BE" sz="2800" dirty="0" smtClean="0"/>
              <a:t> </a:t>
            </a:r>
            <a:r>
              <a:rPr lang="nl-BE" sz="2800" dirty="0" err="1" smtClean="0"/>
              <a:t>for</a:t>
            </a:r>
            <a:r>
              <a:rPr lang="nl-BE" sz="2800" dirty="0" smtClean="0"/>
              <a:t> </a:t>
            </a:r>
            <a:r>
              <a:rPr lang="nl-BE" sz="2800" dirty="0" err="1" smtClean="0"/>
              <a:t>children</a:t>
            </a:r>
            <a:r>
              <a:rPr lang="nl-BE" sz="2800" dirty="0" smtClean="0"/>
              <a:t> </a:t>
            </a:r>
            <a:r>
              <a:rPr lang="nl-BE" sz="2800" dirty="0" err="1" smtClean="0"/>
              <a:t>with</a:t>
            </a:r>
            <a:r>
              <a:rPr lang="nl-BE" sz="2800" dirty="0" smtClean="0"/>
              <a:t> extra </a:t>
            </a:r>
            <a:r>
              <a:rPr lang="nl-BE" sz="2800" dirty="0" err="1" smtClean="0"/>
              <a:t>needs</a:t>
            </a:r>
            <a:r>
              <a:rPr lang="nl-BE" sz="2800" dirty="0" smtClean="0"/>
              <a:t>?</a:t>
            </a:r>
            <a:endParaRPr lang="nl-BE" sz="2800" dirty="0" smtClean="0"/>
          </a:p>
          <a:p>
            <a:pPr marL="514350" indent="-514350"/>
            <a:r>
              <a:rPr lang="nl-BE" sz="2800" dirty="0" err="1" smtClean="0"/>
              <a:t>Can</a:t>
            </a:r>
            <a:r>
              <a:rPr lang="nl-BE" sz="2800" dirty="0" smtClean="0"/>
              <a:t> we </a:t>
            </a:r>
            <a:r>
              <a:rPr lang="nl-BE" sz="2800" dirty="0" err="1"/>
              <a:t>r</a:t>
            </a:r>
            <a:r>
              <a:rPr lang="nl-BE" sz="2800" dirty="0" err="1" smtClean="0"/>
              <a:t>educe</a:t>
            </a:r>
            <a:r>
              <a:rPr lang="nl-BE" sz="2800" dirty="0" smtClean="0"/>
              <a:t> </a:t>
            </a:r>
            <a:r>
              <a:rPr lang="nl-BE" sz="2800" dirty="0" err="1" smtClean="0"/>
              <a:t>technological</a:t>
            </a:r>
            <a:r>
              <a:rPr lang="nl-BE" sz="2800" dirty="0" smtClean="0"/>
              <a:t> </a:t>
            </a:r>
            <a:r>
              <a:rPr lang="nl-BE" sz="2800" dirty="0" err="1" smtClean="0"/>
              <a:t>fear</a:t>
            </a:r>
            <a:r>
              <a:rPr lang="nl-BE" sz="2800" dirty="0" smtClean="0"/>
              <a:t>?</a:t>
            </a:r>
            <a:endParaRPr lang="nl-BE" sz="2800" dirty="0" smtClean="0"/>
          </a:p>
          <a:p>
            <a:pPr marL="514350" indent="-514350">
              <a:buNone/>
            </a:pPr>
            <a:r>
              <a:rPr lang="nl-BE" sz="2800" dirty="0" err="1" smtClean="0">
                <a:solidFill>
                  <a:schemeClr val="accent6"/>
                </a:solidFill>
              </a:rPr>
              <a:t>Participants</a:t>
            </a:r>
            <a:endParaRPr lang="nl-BE" sz="2800" dirty="0" smtClean="0">
              <a:solidFill>
                <a:schemeClr val="accent6"/>
              </a:solidFill>
            </a:endParaRPr>
          </a:p>
          <a:p>
            <a:pPr marL="514350" indent="-514350"/>
            <a:r>
              <a:rPr lang="nl-BE" sz="2800" dirty="0" smtClean="0"/>
              <a:t>Teacher-trainers – </a:t>
            </a:r>
            <a:r>
              <a:rPr lang="nl-BE" sz="2800" dirty="0" smtClean="0"/>
              <a:t>student </a:t>
            </a:r>
            <a:r>
              <a:rPr lang="nl-BE" sz="2800" dirty="0" err="1" smtClean="0"/>
              <a:t>teachers</a:t>
            </a:r>
            <a:r>
              <a:rPr lang="nl-BE" sz="2800" dirty="0" smtClean="0"/>
              <a:t> </a:t>
            </a:r>
            <a:r>
              <a:rPr lang="nl-BE" sz="2800" dirty="0" smtClean="0"/>
              <a:t>– </a:t>
            </a:r>
            <a:r>
              <a:rPr lang="nl-BE" sz="2800" dirty="0" smtClean="0"/>
              <a:t>class </a:t>
            </a:r>
            <a:r>
              <a:rPr lang="nl-BE" sz="2800" dirty="0" err="1" smtClean="0"/>
              <a:t>teachers</a:t>
            </a:r>
            <a:endParaRPr lang="nl-BE" sz="2800" dirty="0" smtClean="0"/>
          </a:p>
          <a:p>
            <a:pPr marL="514350" indent="-514350">
              <a:buNone/>
            </a:pPr>
            <a:r>
              <a:rPr lang="nl-BE" sz="2800" dirty="0" smtClean="0">
                <a:solidFill>
                  <a:schemeClr val="accent6"/>
                </a:solidFill>
              </a:rPr>
              <a:t>Time </a:t>
            </a:r>
            <a:r>
              <a:rPr lang="nl-BE" sz="2800" dirty="0" smtClean="0">
                <a:solidFill>
                  <a:schemeClr val="accent6"/>
                </a:solidFill>
              </a:rPr>
              <a:t>frame</a:t>
            </a:r>
            <a:endParaRPr lang="nl-BE" sz="2800" dirty="0" smtClean="0">
              <a:solidFill>
                <a:schemeClr val="accent6"/>
              </a:solidFill>
            </a:endParaRPr>
          </a:p>
          <a:p>
            <a:pPr marL="514350" indent="-514350"/>
            <a:r>
              <a:rPr lang="nl-BE" sz="2800" dirty="0" smtClean="0"/>
              <a:t>3 </a:t>
            </a:r>
            <a:r>
              <a:rPr lang="nl-BE" sz="2800" dirty="0" err="1" smtClean="0"/>
              <a:t>years</a:t>
            </a:r>
            <a:endParaRPr lang="nl-BE" sz="2800" dirty="0" smtClean="0"/>
          </a:p>
          <a:p>
            <a:pPr marL="514350" indent="-514350">
              <a:buNone/>
            </a:pPr>
            <a:endParaRPr lang="nl-BE" dirty="0" smtClean="0">
              <a:solidFill>
                <a:srgbClr val="FFC000"/>
              </a:solidFill>
            </a:endParaRPr>
          </a:p>
        </p:txBody>
      </p:sp>
    </p:spTree>
    <p:extLst>
      <p:ext uri="{BB962C8B-B14F-4D97-AF65-F5344CB8AC3E}">
        <p14:creationId xmlns:p14="http://schemas.microsoft.com/office/powerpoint/2010/main" val="254065444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fgeronde rechthoek 34"/>
          <p:cNvSpPr/>
          <p:nvPr/>
        </p:nvSpPr>
        <p:spPr>
          <a:xfrm>
            <a:off x="4214810" y="1714488"/>
            <a:ext cx="2143140" cy="914400"/>
          </a:xfrm>
          <a:prstGeom prst="round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Cross case </a:t>
            </a:r>
            <a:r>
              <a:rPr lang="nl-BE" dirty="0" err="1" smtClean="0"/>
              <a:t>observation</a:t>
            </a:r>
            <a:r>
              <a:rPr lang="nl-BE" dirty="0" smtClean="0"/>
              <a:t> </a:t>
            </a:r>
            <a:endParaRPr lang="nl-BE" dirty="0"/>
          </a:p>
        </p:txBody>
      </p:sp>
      <p:sp>
        <p:nvSpPr>
          <p:cNvPr id="2" name="Titel 1"/>
          <p:cNvSpPr>
            <a:spLocks noGrp="1"/>
          </p:cNvSpPr>
          <p:nvPr>
            <p:ph type="title"/>
          </p:nvPr>
        </p:nvSpPr>
        <p:spPr>
          <a:xfrm>
            <a:off x="457200" y="274638"/>
            <a:ext cx="8229600" cy="1225536"/>
          </a:xfrm>
        </p:spPr>
        <p:txBody>
          <a:bodyPr>
            <a:normAutofit/>
          </a:bodyPr>
          <a:lstStyle/>
          <a:p>
            <a:endParaRPr lang="nl-BE" dirty="0"/>
          </a:p>
        </p:txBody>
      </p:sp>
      <p:sp>
        <p:nvSpPr>
          <p:cNvPr id="3" name="Tijdelijke aanduiding voor inhoud 2"/>
          <p:cNvSpPr>
            <a:spLocks noGrp="1"/>
          </p:cNvSpPr>
          <p:nvPr>
            <p:ph idx="1"/>
          </p:nvPr>
        </p:nvSpPr>
        <p:spPr>
          <a:xfrm>
            <a:off x="457200" y="1071546"/>
            <a:ext cx="8229600" cy="5643602"/>
          </a:xfrm>
          <a:ln>
            <a:solidFill>
              <a:schemeClr val="accent6">
                <a:lumMod val="50000"/>
              </a:schemeClr>
            </a:solidFill>
          </a:ln>
        </p:spPr>
        <p:txBody>
          <a:bodyPr/>
          <a:lstStyle/>
          <a:p>
            <a:pPr>
              <a:buNone/>
            </a:pPr>
            <a:endParaRPr lang="nl-BE" b="1" dirty="0" smtClean="0"/>
          </a:p>
          <a:p>
            <a:pPr>
              <a:buNone/>
            </a:pPr>
            <a:endParaRPr lang="nl-BE" b="1" dirty="0"/>
          </a:p>
        </p:txBody>
      </p:sp>
      <p:sp>
        <p:nvSpPr>
          <p:cNvPr id="4" name="Ovaal 3"/>
          <p:cNvSpPr/>
          <p:nvPr/>
        </p:nvSpPr>
        <p:spPr>
          <a:xfrm>
            <a:off x="3643306" y="3500438"/>
            <a:ext cx="1714512" cy="107157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RESEARCH</a:t>
            </a:r>
            <a:endParaRPr lang="nl-BE" dirty="0"/>
          </a:p>
        </p:txBody>
      </p:sp>
      <p:cxnSp>
        <p:nvCxnSpPr>
          <p:cNvPr id="13" name="Gekromde verbindingslijn 12"/>
          <p:cNvCxnSpPr>
            <a:stCxn id="4" idx="6"/>
          </p:cNvCxnSpPr>
          <p:nvPr/>
        </p:nvCxnSpPr>
        <p:spPr>
          <a:xfrm>
            <a:off x="5357818" y="4036223"/>
            <a:ext cx="928694" cy="892975"/>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4572000" y="5072074"/>
            <a:ext cx="142876" cy="369332"/>
          </a:xfrm>
          <a:prstGeom prst="rect">
            <a:avLst/>
          </a:prstGeom>
          <a:noFill/>
        </p:spPr>
        <p:txBody>
          <a:bodyPr wrap="square" rtlCol="0">
            <a:spAutoFit/>
          </a:bodyPr>
          <a:lstStyle/>
          <a:p>
            <a:endParaRPr lang="nl-BE" dirty="0"/>
          </a:p>
        </p:txBody>
      </p:sp>
      <p:cxnSp>
        <p:nvCxnSpPr>
          <p:cNvPr id="20" name="Gekromde verbindingslijn 19"/>
          <p:cNvCxnSpPr>
            <a:stCxn id="4" idx="1"/>
          </p:cNvCxnSpPr>
          <p:nvPr/>
        </p:nvCxnSpPr>
        <p:spPr>
          <a:xfrm rot="16200000" flipV="1">
            <a:off x="2547377" y="2310351"/>
            <a:ext cx="1442812" cy="1251217"/>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Afgeronde rechthoek 25"/>
          <p:cNvSpPr/>
          <p:nvPr/>
        </p:nvSpPr>
        <p:spPr>
          <a:xfrm>
            <a:off x="285720" y="4429132"/>
            <a:ext cx="2214578" cy="1143008"/>
          </a:xfrm>
          <a:prstGeom prst="round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t>First </a:t>
            </a:r>
            <a:r>
              <a:rPr lang="nl-BE" dirty="0" smtClean="0"/>
              <a:t>try-outs </a:t>
            </a:r>
            <a:endParaRPr lang="nl-BE" dirty="0"/>
          </a:p>
        </p:txBody>
      </p:sp>
      <p:sp>
        <p:nvSpPr>
          <p:cNvPr id="27" name="Afgeronde rechthoek 26">
            <a:hlinkClick r:id="rId2" action="ppaction://hlinksldjump"/>
          </p:cNvPr>
          <p:cNvSpPr/>
          <p:nvPr/>
        </p:nvSpPr>
        <p:spPr>
          <a:xfrm>
            <a:off x="6215074" y="4643446"/>
            <a:ext cx="2128846" cy="914400"/>
          </a:xfrm>
          <a:prstGeom prst="round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smtClean="0">
                <a:solidFill>
                  <a:schemeClr val="tx1"/>
                </a:solidFill>
              </a:rPr>
              <a:t>Focus: </a:t>
            </a:r>
            <a:r>
              <a:rPr lang="nl-BE" dirty="0" smtClean="0">
                <a:solidFill>
                  <a:schemeClr val="tx1"/>
                </a:solidFill>
              </a:rPr>
              <a:t>audio </a:t>
            </a:r>
            <a:r>
              <a:rPr lang="nl-BE" dirty="0" err="1" smtClean="0">
                <a:solidFill>
                  <a:schemeClr val="tx1"/>
                </a:solidFill>
              </a:rPr>
              <a:t>visual</a:t>
            </a:r>
            <a:r>
              <a:rPr lang="nl-BE" dirty="0" smtClean="0">
                <a:solidFill>
                  <a:schemeClr val="tx1"/>
                </a:solidFill>
              </a:rPr>
              <a:t> </a:t>
            </a:r>
            <a:r>
              <a:rPr lang="nl-BE" dirty="0" err="1" smtClean="0">
                <a:solidFill>
                  <a:schemeClr val="tx1"/>
                </a:solidFill>
              </a:rPr>
              <a:t>learning</a:t>
            </a:r>
            <a:r>
              <a:rPr lang="nl-BE" dirty="0" smtClean="0">
                <a:solidFill>
                  <a:schemeClr val="tx1"/>
                </a:solidFill>
              </a:rPr>
              <a:t>  </a:t>
            </a:r>
            <a:endParaRPr lang="nl-BE" dirty="0">
              <a:solidFill>
                <a:srgbClr val="7030A0"/>
              </a:solidFill>
            </a:endParaRPr>
          </a:p>
        </p:txBody>
      </p:sp>
      <p:sp>
        <p:nvSpPr>
          <p:cNvPr id="28" name="Afgeronde rechthoek 27"/>
          <p:cNvSpPr/>
          <p:nvPr/>
        </p:nvSpPr>
        <p:spPr>
          <a:xfrm>
            <a:off x="571472" y="1357298"/>
            <a:ext cx="2071702" cy="914400"/>
          </a:xfrm>
          <a:prstGeom prst="round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Critical</a:t>
            </a:r>
            <a:r>
              <a:rPr lang="nl-BE" dirty="0" smtClean="0"/>
              <a:t> media setting</a:t>
            </a:r>
            <a:endParaRPr lang="nl-BE" dirty="0"/>
          </a:p>
        </p:txBody>
      </p:sp>
      <p:cxnSp>
        <p:nvCxnSpPr>
          <p:cNvPr id="30" name="Gekromde verbindingslijn 29"/>
          <p:cNvCxnSpPr/>
          <p:nvPr/>
        </p:nvCxnSpPr>
        <p:spPr>
          <a:xfrm rot="10800000" flipV="1">
            <a:off x="2500298" y="3929066"/>
            <a:ext cx="1143008" cy="785818"/>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Afgeronde rechthoek 35"/>
          <p:cNvSpPr/>
          <p:nvPr/>
        </p:nvSpPr>
        <p:spPr>
          <a:xfrm>
            <a:off x="6000760" y="2357430"/>
            <a:ext cx="1857388" cy="914400"/>
          </a:xfrm>
          <a:prstGeom prst="round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Observation</a:t>
            </a:r>
            <a:r>
              <a:rPr lang="nl-BE" dirty="0" smtClean="0"/>
              <a:t> </a:t>
            </a:r>
            <a:r>
              <a:rPr lang="nl-BE" dirty="0" err="1" smtClean="0"/>
              <a:t>Instruments</a:t>
            </a:r>
            <a:endParaRPr lang="nl-BE" dirty="0"/>
          </a:p>
        </p:txBody>
      </p:sp>
      <p:cxnSp>
        <p:nvCxnSpPr>
          <p:cNvPr id="38" name="Gekromde verbindingslijn 37"/>
          <p:cNvCxnSpPr/>
          <p:nvPr/>
        </p:nvCxnSpPr>
        <p:spPr>
          <a:xfrm rot="5400000" flipH="1" flipV="1">
            <a:off x="4321967" y="2750339"/>
            <a:ext cx="857256" cy="642942"/>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Afgeronde rechthoek 40"/>
          <p:cNvSpPr/>
          <p:nvPr/>
        </p:nvSpPr>
        <p:spPr>
          <a:xfrm>
            <a:off x="2143108" y="5286388"/>
            <a:ext cx="2571768" cy="928694"/>
          </a:xfrm>
          <a:prstGeom prst="round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Good</a:t>
            </a:r>
            <a:r>
              <a:rPr lang="nl-BE" dirty="0" smtClean="0"/>
              <a:t> </a:t>
            </a:r>
            <a:r>
              <a:rPr lang="nl-BE" dirty="0" err="1" smtClean="0"/>
              <a:t>practices</a:t>
            </a:r>
            <a:endParaRPr lang="nl-BE" dirty="0"/>
          </a:p>
        </p:txBody>
      </p:sp>
      <p:sp>
        <p:nvSpPr>
          <p:cNvPr id="54" name="Actieknop: Film 53">
            <a:hlinkClick r:id="" action="ppaction://hlinkshowjump?jump=nextslide" highlightClick="1"/>
          </p:cNvPr>
          <p:cNvSpPr/>
          <p:nvPr/>
        </p:nvSpPr>
        <p:spPr>
          <a:xfrm>
            <a:off x="7858148" y="5143512"/>
            <a:ext cx="142876" cy="185160"/>
          </a:xfrm>
          <a:prstGeom prst="actionButtonMovi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rgbClr val="7030A0"/>
              </a:solidFill>
            </a:endParaRPr>
          </a:p>
          <a:p>
            <a:pPr algn="ctr"/>
            <a:endParaRPr lang="nl-BE" dirty="0"/>
          </a:p>
        </p:txBody>
      </p:sp>
      <p:sp>
        <p:nvSpPr>
          <p:cNvPr id="56" name="Actieknop: Film 55">
            <a:hlinkClick r:id="rId3" action="ppaction://hlinksldjump" highlightClick="1"/>
          </p:cNvPr>
          <p:cNvSpPr/>
          <p:nvPr/>
        </p:nvSpPr>
        <p:spPr>
          <a:xfrm>
            <a:off x="2214546" y="1857364"/>
            <a:ext cx="142876" cy="185160"/>
          </a:xfrm>
          <a:prstGeom prst="actionButtonMovi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Actieknop: Film 18">
            <a:hlinkClick r:id="rId4" action="ppaction://hlinksldjump" highlightClick="1"/>
          </p:cNvPr>
          <p:cNvSpPr/>
          <p:nvPr/>
        </p:nvSpPr>
        <p:spPr>
          <a:xfrm>
            <a:off x="423688" y="5193808"/>
            <a:ext cx="142876" cy="185160"/>
          </a:xfrm>
          <a:prstGeom prst="actionButtonMovi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Actieknop: Film 20">
            <a:hlinkClick r:id="rId5" action="ppaction://hlinksldjump" highlightClick="1"/>
          </p:cNvPr>
          <p:cNvSpPr/>
          <p:nvPr/>
        </p:nvSpPr>
        <p:spPr>
          <a:xfrm>
            <a:off x="4357686" y="2357430"/>
            <a:ext cx="142876" cy="185160"/>
          </a:xfrm>
          <a:prstGeom prst="actionButtonMovi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Actieknop: Film 21">
            <a:hlinkClick r:id="rId6" action="ppaction://hlinksldjump" highlightClick="1"/>
          </p:cNvPr>
          <p:cNvSpPr/>
          <p:nvPr/>
        </p:nvSpPr>
        <p:spPr>
          <a:xfrm>
            <a:off x="4286248" y="5857892"/>
            <a:ext cx="142876" cy="185160"/>
          </a:xfrm>
          <a:prstGeom prst="actionButtonMovi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7" name="Tekstvak 6"/>
          <p:cNvSpPr txBox="1"/>
          <p:nvPr/>
        </p:nvSpPr>
        <p:spPr>
          <a:xfrm>
            <a:off x="571472" y="4643446"/>
            <a:ext cx="3143272" cy="707886"/>
          </a:xfrm>
          <a:prstGeom prst="rect">
            <a:avLst/>
          </a:prstGeom>
          <a:noFill/>
        </p:spPr>
        <p:txBody>
          <a:bodyPr wrap="square" rtlCol="0">
            <a:spAutoFit/>
          </a:bodyPr>
          <a:lstStyle/>
          <a:p>
            <a:r>
              <a:rPr lang="nl-BE" sz="2000" b="1" dirty="0" smtClean="0">
                <a:solidFill>
                  <a:schemeClr val="accent6"/>
                </a:solidFill>
              </a:rPr>
              <a:t>ZEN MOMENT FOCUS SOUND</a:t>
            </a:r>
            <a:endParaRPr lang="nl-BE" sz="2000" b="1" dirty="0">
              <a:solidFill>
                <a:schemeClr val="accent6"/>
              </a:solidFill>
            </a:endParaRPr>
          </a:p>
        </p:txBody>
      </p:sp>
      <p:sp>
        <p:nvSpPr>
          <p:cNvPr id="8" name="Tekstvak 7"/>
          <p:cNvSpPr txBox="1"/>
          <p:nvPr/>
        </p:nvSpPr>
        <p:spPr>
          <a:xfrm>
            <a:off x="4857752" y="2285992"/>
            <a:ext cx="3429024" cy="400110"/>
          </a:xfrm>
          <a:prstGeom prst="rect">
            <a:avLst/>
          </a:prstGeom>
          <a:noFill/>
        </p:spPr>
        <p:txBody>
          <a:bodyPr wrap="square" rtlCol="0">
            <a:spAutoFit/>
          </a:bodyPr>
          <a:lstStyle/>
          <a:p>
            <a:r>
              <a:rPr lang="nl-BE" sz="2000" b="1" dirty="0" smtClean="0">
                <a:solidFill>
                  <a:schemeClr val="accent6"/>
                </a:solidFill>
              </a:rPr>
              <a:t>EXPERTS</a:t>
            </a:r>
            <a:r>
              <a:rPr lang="nl-BE" b="1" dirty="0" smtClean="0">
                <a:solidFill>
                  <a:schemeClr val="accent6"/>
                </a:solidFill>
              </a:rPr>
              <a:t> </a:t>
            </a:r>
            <a:r>
              <a:rPr lang="nl-BE" sz="2000" b="1" dirty="0" smtClean="0">
                <a:solidFill>
                  <a:schemeClr val="accent6"/>
                </a:solidFill>
              </a:rPr>
              <a:t>IN SOUNDS</a:t>
            </a:r>
            <a:endParaRPr lang="nl-BE" sz="2000" b="1" dirty="0">
              <a:solidFill>
                <a:schemeClr val="accent6"/>
              </a:solidFill>
            </a:endParaRPr>
          </a:p>
        </p:txBody>
      </p:sp>
      <p:sp>
        <p:nvSpPr>
          <p:cNvPr id="9" name="Actieknop: Film 8">
            <a:hlinkClick r:id="" action="ppaction://hlinkshowjump?jump=nextslide" highlightClick="1"/>
          </p:cNvPr>
          <p:cNvSpPr/>
          <p:nvPr/>
        </p:nvSpPr>
        <p:spPr>
          <a:xfrm>
            <a:off x="8572528" y="6429396"/>
            <a:ext cx="142876" cy="185160"/>
          </a:xfrm>
          <a:prstGeom prst="actionButtonMovi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1011 Zen.wmv">
            <a:hlinkClick r:id="" action="ppaction://media"/>
          </p:cNvPr>
          <p:cNvPicPr>
            <a:picLocks noGrp="1" noRot="1" noChangeAspect="1"/>
          </p:cNvPicPr>
          <p:nvPr>
            <p:ph idx="1"/>
            <a:videoFile r:link="rId1"/>
          </p:nvPr>
        </p:nvPicPr>
        <p:blipFill>
          <a:blip r:embed="rId4" cstate="print"/>
          <a:stretch>
            <a:fillRect/>
          </a:stretch>
        </p:blipFill>
        <p:spPr>
          <a:xfrm>
            <a:off x="500034" y="1285860"/>
            <a:ext cx="4107685" cy="3286148"/>
          </a:xfrm>
          <a:prstGeom prst="rect">
            <a:avLst/>
          </a:prstGeom>
        </p:spPr>
      </p:pic>
      <p:pic>
        <p:nvPicPr>
          <p:cNvPr id="12" name="1011 Glijbaan def.wmv">
            <a:hlinkClick r:id="" action="ppaction://media"/>
          </p:cNvPr>
          <p:cNvPicPr>
            <a:picLocks noRot="1" noChangeAspect="1"/>
          </p:cNvPicPr>
          <p:nvPr>
            <a:videoFile r:link="rId2"/>
          </p:nvPr>
        </p:nvPicPr>
        <p:blipFill>
          <a:blip r:embed="rId5" cstate="print"/>
          <a:stretch>
            <a:fillRect/>
          </a:stretch>
        </p:blipFill>
        <p:spPr>
          <a:xfrm>
            <a:off x="4857752" y="2786058"/>
            <a:ext cx="3857652" cy="3086122"/>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p:cTn id="13"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solidFill>
                <a:schemeClr val="accent6"/>
              </a:solidFill>
            </a:endParaRPr>
          </a:p>
        </p:txBody>
      </p:sp>
      <p:pic>
        <p:nvPicPr>
          <p:cNvPr id="20" name="Picture 4" descr="C:\Users\Gebruiker\Documents\Desktop\AUDIO\AUDIO BESTANDEN TOTAAL PAKKET\CAMERA WEEK 3 JUF (HILDE)\foto's kleuters door juf\DSCN0538.JPG"/>
          <p:cNvPicPr>
            <a:picLocks noGrp="1" noChangeAspect="1" noChangeArrowheads="1"/>
          </p:cNvPicPr>
          <p:nvPr>
            <p:ph idx="1"/>
          </p:nvPr>
        </p:nvPicPr>
        <p:blipFill>
          <a:blip r:embed="rId3" cstate="print"/>
          <a:srcRect/>
          <a:stretch>
            <a:fillRect/>
          </a:stretch>
        </p:blipFill>
        <p:spPr bwMode="auto">
          <a:xfrm>
            <a:off x="214282" y="3929066"/>
            <a:ext cx="3711919" cy="2786082"/>
          </a:xfrm>
          <a:prstGeom prst="rect">
            <a:avLst/>
          </a:prstGeom>
          <a:ln>
            <a:noFill/>
          </a:ln>
          <a:effectLst>
            <a:softEdge rad="112500"/>
          </a:effectLst>
        </p:spPr>
      </p:pic>
      <p:pic>
        <p:nvPicPr>
          <p:cNvPr id="21" name="Picture 2" descr="C:\Users\Gebruiker\Documents\Desktop\AUDIO\AUDIO BESTANDEN TOTAAL PAKKET\CAMERA WEEK 3 JUF (HILDE)\foto's kleuters door juf\DSCN0628.JPG"/>
          <p:cNvPicPr>
            <a:picLocks noChangeAspect="1" noChangeArrowheads="1"/>
          </p:cNvPicPr>
          <p:nvPr/>
        </p:nvPicPr>
        <p:blipFill>
          <a:blip r:embed="rId4" cstate="print"/>
          <a:srcRect/>
          <a:stretch>
            <a:fillRect/>
          </a:stretch>
        </p:blipFill>
        <p:spPr bwMode="auto">
          <a:xfrm>
            <a:off x="142844" y="285728"/>
            <a:ext cx="3714776" cy="2786082"/>
          </a:xfrm>
          <a:prstGeom prst="rect">
            <a:avLst/>
          </a:prstGeom>
          <a:ln>
            <a:noFill/>
          </a:ln>
          <a:effectLst>
            <a:softEdge rad="112500"/>
          </a:effectLst>
        </p:spPr>
      </p:pic>
      <p:pic>
        <p:nvPicPr>
          <p:cNvPr id="22" name="1011 Op zoek in de natuur.wmv">
            <a:hlinkClick r:id="" action="ppaction://media"/>
          </p:cNvPr>
          <p:cNvPicPr>
            <a:picLocks noRot="1" noChangeAspect="1"/>
          </p:cNvPicPr>
          <p:nvPr>
            <a:videoFile r:link="rId1"/>
          </p:nvPr>
        </p:nvPicPr>
        <p:blipFill>
          <a:blip r:embed="rId5" cstate="print"/>
          <a:stretch>
            <a:fillRect/>
          </a:stretch>
        </p:blipFill>
        <p:spPr>
          <a:xfrm>
            <a:off x="3929058" y="1571612"/>
            <a:ext cx="4762534" cy="3571900"/>
          </a:xfrm>
          <a:prstGeom prst="rect">
            <a:avLst/>
          </a:prstGeom>
        </p:spPr>
      </p:pic>
      <p:sp>
        <p:nvSpPr>
          <p:cNvPr id="23" name="Tekstvak 22"/>
          <p:cNvSpPr txBox="1"/>
          <p:nvPr/>
        </p:nvSpPr>
        <p:spPr>
          <a:xfrm>
            <a:off x="4000496" y="5357826"/>
            <a:ext cx="4643470" cy="369332"/>
          </a:xfrm>
          <a:prstGeom prst="rect">
            <a:avLst/>
          </a:prstGeom>
          <a:noFill/>
        </p:spPr>
        <p:txBody>
          <a:bodyPr wrap="square" rtlCol="0">
            <a:spAutoFit/>
          </a:bodyPr>
          <a:lstStyle/>
          <a:p>
            <a:r>
              <a:rPr lang="nl-BE" dirty="0" smtClean="0">
                <a:solidFill>
                  <a:schemeClr val="accent6"/>
                </a:solidFill>
              </a:rPr>
              <a:t> </a:t>
            </a:r>
            <a:r>
              <a:rPr lang="nl-BE" b="1" dirty="0" smtClean="0">
                <a:solidFill>
                  <a:schemeClr val="accent6"/>
                </a:solidFill>
              </a:rPr>
              <a:t>COMMUNICATION AND EXPRESSION</a:t>
            </a:r>
            <a:endParaRPr lang="nl-BE" b="1" dirty="0"/>
          </a:p>
        </p:txBody>
      </p:sp>
      <p:sp>
        <p:nvSpPr>
          <p:cNvPr id="24" name="Tekstvak 23"/>
          <p:cNvSpPr txBox="1"/>
          <p:nvPr/>
        </p:nvSpPr>
        <p:spPr>
          <a:xfrm>
            <a:off x="357158" y="3286124"/>
            <a:ext cx="3143272" cy="369332"/>
          </a:xfrm>
          <a:prstGeom prst="rect">
            <a:avLst/>
          </a:prstGeom>
          <a:noFill/>
        </p:spPr>
        <p:txBody>
          <a:bodyPr wrap="square" rtlCol="0">
            <a:spAutoFit/>
          </a:bodyPr>
          <a:lstStyle/>
          <a:p>
            <a:r>
              <a:rPr lang="nl-BE" b="1" dirty="0" smtClean="0">
                <a:solidFill>
                  <a:schemeClr val="accent6"/>
                </a:solidFill>
              </a:rPr>
              <a:t>OPTIMIZING VIEWING SKILLS</a:t>
            </a:r>
            <a:endParaRPr lang="nl-BE" b="1" dirty="0">
              <a:solidFill>
                <a:schemeClr val="accent6"/>
              </a:solidFill>
            </a:endParaRPr>
          </a:p>
        </p:txBody>
      </p:sp>
      <p:sp>
        <p:nvSpPr>
          <p:cNvPr id="25" name="Actieknop: Film 24">
            <a:hlinkClick r:id="rId6" action="ppaction://hlinksldjump" highlightClick="1"/>
          </p:cNvPr>
          <p:cNvSpPr/>
          <p:nvPr/>
        </p:nvSpPr>
        <p:spPr>
          <a:xfrm>
            <a:off x="8358214" y="5929330"/>
            <a:ext cx="285752" cy="357190"/>
          </a:xfrm>
          <a:prstGeom prst="actionButtonMovi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p:cMediaNode>
                <p:cTn id="7" fill="hold" display="0">
                  <p:stCondLst>
                    <p:cond delay="indefinite"/>
                  </p:stCondLst>
                  <p:endCondLst>
                    <p:cond evt="onNext" delay="0">
                      <p:tgtEl>
                        <p:sldTgt/>
                      </p:tgtEl>
                    </p:cond>
                    <p:cond evt="onPrev" delay="0">
                      <p:tgtEl>
                        <p:sldTgt/>
                      </p:tgtEl>
                    </p:cond>
                  </p:endCondLst>
                </p:cTn>
                <p:tgtEl>
                  <p:spTgt spid="2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bruiker\Pictures\AUDIO !.jpg"/>
          <p:cNvPicPr>
            <a:picLocks noChangeAspect="1" noChangeArrowheads="1"/>
          </p:cNvPicPr>
          <p:nvPr/>
        </p:nvPicPr>
        <p:blipFill>
          <a:blip r:embed="rId2" cstate="print"/>
          <a:srcRect/>
          <a:stretch>
            <a:fillRect/>
          </a:stretch>
        </p:blipFill>
        <p:spPr bwMode="auto">
          <a:xfrm>
            <a:off x="5868144" y="188640"/>
            <a:ext cx="2520280" cy="411419"/>
          </a:xfrm>
          <a:prstGeom prst="rect">
            <a:avLst/>
          </a:prstGeom>
          <a:noFill/>
        </p:spPr>
      </p:pic>
      <p:cxnSp>
        <p:nvCxnSpPr>
          <p:cNvPr id="5" name="Rechte verbindingslijn 4"/>
          <p:cNvCxnSpPr/>
          <p:nvPr/>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p:cNvCxnSpPr/>
          <p:nvPr/>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p:cNvCxnSpPr/>
          <p:nvPr/>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6148" name="Picture 4" descr="http://3.bp.blogspot.com/-A9mNgXquEME/TX-fAZzEdaI/AAAAAAAAALM/BoqKxLH5WCA/s1600/DSCN3620.JPG"/>
          <p:cNvPicPr>
            <a:picLocks noChangeAspect="1" noChangeArrowheads="1"/>
          </p:cNvPicPr>
          <p:nvPr/>
        </p:nvPicPr>
        <p:blipFill>
          <a:blip r:embed="rId3" cstate="print"/>
          <a:srcRect/>
          <a:stretch>
            <a:fillRect/>
          </a:stretch>
        </p:blipFill>
        <p:spPr bwMode="auto">
          <a:xfrm>
            <a:off x="1547664" y="1340768"/>
            <a:ext cx="6160637" cy="4608512"/>
          </a:xfrm>
          <a:prstGeom prst="rect">
            <a:avLst/>
          </a:prstGeom>
          <a:noFill/>
        </p:spPr>
      </p:pic>
      <p:sp>
        <p:nvSpPr>
          <p:cNvPr id="11" name="Ovaal 10"/>
          <p:cNvSpPr/>
          <p:nvPr/>
        </p:nvSpPr>
        <p:spPr>
          <a:xfrm>
            <a:off x="1285852" y="1142984"/>
            <a:ext cx="2143140" cy="25202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p:cNvSpPr txBox="1"/>
          <p:nvPr/>
        </p:nvSpPr>
        <p:spPr>
          <a:xfrm rot="20417268">
            <a:off x="76323" y="1343884"/>
            <a:ext cx="2160240" cy="369332"/>
          </a:xfrm>
          <a:prstGeom prst="rect">
            <a:avLst/>
          </a:prstGeom>
          <a:noFill/>
        </p:spPr>
        <p:txBody>
          <a:bodyPr wrap="square" rtlCol="0">
            <a:spAutoFit/>
          </a:bodyPr>
          <a:lstStyle/>
          <a:p>
            <a:r>
              <a:rPr lang="nl-BE" dirty="0">
                <a:latin typeface="Bradley Hand ITC" pitchFamily="66" charset="0"/>
              </a:rPr>
              <a:t>C</a:t>
            </a:r>
            <a:r>
              <a:rPr lang="nl-BE" dirty="0" smtClean="0">
                <a:latin typeface="Bradley Hand ITC" pitchFamily="66" charset="0"/>
              </a:rPr>
              <a:t>amera</a:t>
            </a:r>
            <a:r>
              <a:rPr lang="nl-BE" b="1" dirty="0" smtClean="0">
                <a:latin typeface="Bradley Hand ITC" pitchFamily="66" charset="0"/>
              </a:rPr>
              <a:t> </a:t>
            </a:r>
            <a:endParaRPr lang="nl-BE" b="1" dirty="0">
              <a:latin typeface="Bradley Hand ITC" pitchFamily="66" charset="0"/>
            </a:endParaRPr>
          </a:p>
        </p:txBody>
      </p:sp>
      <p:cxnSp>
        <p:nvCxnSpPr>
          <p:cNvPr id="20" name="Gekromde verbindingslijn 19"/>
          <p:cNvCxnSpPr/>
          <p:nvPr/>
        </p:nvCxnSpPr>
        <p:spPr>
          <a:xfrm rot="16200000" flipV="1">
            <a:off x="785786" y="1857364"/>
            <a:ext cx="504056" cy="504056"/>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4788024" y="1628800"/>
            <a:ext cx="2079848" cy="17365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2" name="Gekromde verbindingslijn 21"/>
          <p:cNvCxnSpPr/>
          <p:nvPr/>
        </p:nvCxnSpPr>
        <p:spPr>
          <a:xfrm flipV="1">
            <a:off x="6715140" y="2071678"/>
            <a:ext cx="1224136" cy="864096"/>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kstvak 26"/>
          <p:cNvSpPr txBox="1"/>
          <p:nvPr/>
        </p:nvSpPr>
        <p:spPr>
          <a:xfrm rot="1357356">
            <a:off x="7673411" y="1723520"/>
            <a:ext cx="1455551" cy="646331"/>
          </a:xfrm>
          <a:prstGeom prst="rect">
            <a:avLst/>
          </a:prstGeom>
          <a:noFill/>
        </p:spPr>
        <p:txBody>
          <a:bodyPr wrap="square" rtlCol="0">
            <a:spAutoFit/>
          </a:bodyPr>
          <a:lstStyle/>
          <a:p>
            <a:r>
              <a:rPr lang="nl-BE" dirty="0" smtClean="0">
                <a:latin typeface="Bradley Hand ITC" pitchFamily="66" charset="0"/>
              </a:rPr>
              <a:t>Video</a:t>
            </a:r>
          </a:p>
          <a:p>
            <a:r>
              <a:rPr lang="nl-BE" dirty="0" smtClean="0">
                <a:latin typeface="Bradley Hand ITC" pitchFamily="66" charset="0"/>
              </a:rPr>
              <a:t>camera</a:t>
            </a:r>
            <a:endParaRPr lang="nl-BE" dirty="0">
              <a:latin typeface="Bradley Hand ITC" pitchFamily="66" charset="0"/>
            </a:endParaRPr>
          </a:p>
        </p:txBody>
      </p:sp>
      <p:sp>
        <p:nvSpPr>
          <p:cNvPr id="28" name="Ovaal 27"/>
          <p:cNvSpPr/>
          <p:nvPr/>
        </p:nvSpPr>
        <p:spPr>
          <a:xfrm>
            <a:off x="1979712" y="4509120"/>
            <a:ext cx="1719808" cy="18085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0" name="Rechte verbindingslijn met pijl 29"/>
          <p:cNvCxnSpPr/>
          <p:nvPr/>
        </p:nvCxnSpPr>
        <p:spPr>
          <a:xfrm rot="10800000">
            <a:off x="1115616" y="4365104"/>
            <a:ext cx="1008112"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kstvak 31"/>
          <p:cNvSpPr txBox="1"/>
          <p:nvPr/>
        </p:nvSpPr>
        <p:spPr>
          <a:xfrm rot="21255881">
            <a:off x="13047" y="3685548"/>
            <a:ext cx="2160240" cy="646331"/>
          </a:xfrm>
          <a:prstGeom prst="rect">
            <a:avLst/>
          </a:prstGeom>
          <a:noFill/>
        </p:spPr>
        <p:txBody>
          <a:bodyPr wrap="square" rtlCol="0">
            <a:spAutoFit/>
          </a:bodyPr>
          <a:lstStyle/>
          <a:p>
            <a:r>
              <a:rPr lang="nl-BE" dirty="0" err="1" smtClean="0">
                <a:latin typeface="Bradley Hand ITC" pitchFamily="66" charset="0"/>
              </a:rPr>
              <a:t>Dictaphones</a:t>
            </a:r>
            <a:r>
              <a:rPr lang="nl-BE" dirty="0" smtClean="0">
                <a:latin typeface="Bradley Hand ITC" pitchFamily="66" charset="0"/>
              </a:rPr>
              <a:t> </a:t>
            </a:r>
            <a:r>
              <a:rPr lang="nl-BE" dirty="0" smtClean="0">
                <a:latin typeface="Bradley Hand ITC" pitchFamily="66" charset="0"/>
              </a:rPr>
              <a:t>and</a:t>
            </a:r>
          </a:p>
          <a:p>
            <a:r>
              <a:rPr lang="nl-BE" dirty="0" err="1" smtClean="0">
                <a:latin typeface="Bradley Hand ITC" pitchFamily="66" charset="0"/>
              </a:rPr>
              <a:t>microfones</a:t>
            </a:r>
            <a:endParaRPr lang="nl-BE" dirty="0" smtClean="0">
              <a:latin typeface="Bradley Hand ITC" pitchFamily="66" charset="0"/>
            </a:endParaRPr>
          </a:p>
        </p:txBody>
      </p:sp>
      <p:sp>
        <p:nvSpPr>
          <p:cNvPr id="33" name="Ovaal 32"/>
          <p:cNvSpPr/>
          <p:nvPr/>
        </p:nvSpPr>
        <p:spPr>
          <a:xfrm>
            <a:off x="4644008" y="3573016"/>
            <a:ext cx="3240360" cy="24482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5" name="Rechte verbindingslijn met pijl 34"/>
          <p:cNvCxnSpPr/>
          <p:nvPr/>
        </p:nvCxnSpPr>
        <p:spPr>
          <a:xfrm rot="16200000" flipH="1">
            <a:off x="7164288" y="5805264"/>
            <a:ext cx="432048"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rot="605405">
            <a:off x="6975800" y="6208293"/>
            <a:ext cx="1521863" cy="369332"/>
          </a:xfrm>
          <a:prstGeom prst="rect">
            <a:avLst/>
          </a:prstGeom>
          <a:noFill/>
        </p:spPr>
        <p:txBody>
          <a:bodyPr wrap="square" rtlCol="0">
            <a:spAutoFit/>
          </a:bodyPr>
          <a:lstStyle/>
          <a:p>
            <a:r>
              <a:rPr lang="nl-BE" dirty="0">
                <a:latin typeface="Bradley Hand ITC" pitchFamily="66" charset="0"/>
              </a:rPr>
              <a:t>H</a:t>
            </a:r>
            <a:r>
              <a:rPr lang="nl-BE" dirty="0" smtClean="0">
                <a:latin typeface="Bradley Hand ITC" pitchFamily="66" charset="0"/>
              </a:rPr>
              <a:t>eadphones </a:t>
            </a:r>
            <a:endParaRPr lang="nl-BE" dirty="0">
              <a:latin typeface="Bradley Hand ITC" pitchFamily="66" charset="0"/>
            </a:endParaRPr>
          </a:p>
        </p:txBody>
      </p:sp>
      <p:sp>
        <p:nvSpPr>
          <p:cNvPr id="37" name="Titel 1"/>
          <p:cNvSpPr>
            <a:spLocks noGrp="1"/>
          </p:cNvSpPr>
          <p:nvPr>
            <p:ph type="title"/>
          </p:nvPr>
        </p:nvSpPr>
        <p:spPr>
          <a:xfrm>
            <a:off x="500034" y="357166"/>
            <a:ext cx="8229600" cy="796950"/>
          </a:xfrm>
        </p:spPr>
        <p:txBody>
          <a:bodyPr/>
          <a:lstStyle/>
          <a:p>
            <a:r>
              <a:rPr lang="nl-BE" b="0" dirty="0" err="1" smtClean="0"/>
              <a:t>Critical</a:t>
            </a:r>
            <a:r>
              <a:rPr lang="nl-BE" dirty="0" smtClean="0"/>
              <a:t> Media Setting</a:t>
            </a:r>
            <a:endParaRPr lang="nl-BE" dirty="0"/>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fbeelding 28" descr="overhead 1.JPG"/>
          <p:cNvPicPr>
            <a:picLocks noChangeAspect="1"/>
          </p:cNvPicPr>
          <p:nvPr/>
        </p:nvPicPr>
        <p:blipFill>
          <a:blip r:embed="rId2" cstate="print"/>
          <a:stretch>
            <a:fillRect/>
          </a:stretch>
        </p:blipFill>
        <p:spPr>
          <a:xfrm>
            <a:off x="5786445" y="4000504"/>
            <a:ext cx="2952771" cy="2214578"/>
          </a:xfrm>
          <a:prstGeom prst="rect">
            <a:avLst/>
          </a:prstGeom>
        </p:spPr>
      </p:pic>
      <p:sp>
        <p:nvSpPr>
          <p:cNvPr id="2" name="Titel 1"/>
          <p:cNvSpPr>
            <a:spLocks noGrp="1"/>
          </p:cNvSpPr>
          <p:nvPr>
            <p:ph type="title"/>
          </p:nvPr>
        </p:nvSpPr>
        <p:spPr>
          <a:xfrm>
            <a:off x="467544" y="476672"/>
            <a:ext cx="7890670" cy="796950"/>
          </a:xfrm>
        </p:spPr>
        <p:txBody>
          <a:bodyPr/>
          <a:lstStyle/>
          <a:p>
            <a:r>
              <a:rPr lang="nl-BE" dirty="0" smtClean="0"/>
              <a:t>- extra </a:t>
            </a:r>
            <a:r>
              <a:rPr lang="nl-BE" dirty="0" err="1" smtClean="0"/>
              <a:t>activities</a:t>
            </a:r>
            <a:r>
              <a:rPr lang="nl-BE" dirty="0" smtClean="0"/>
              <a:t> -</a:t>
            </a:r>
            <a:endParaRPr lang="nl-BE" dirty="0"/>
          </a:p>
        </p:txBody>
      </p:sp>
      <p:pic>
        <p:nvPicPr>
          <p:cNvPr id="4" name="Picture 2" descr="C:\Users\Gebruiker\Pictures\AUDIO !.jpg"/>
          <p:cNvPicPr>
            <a:picLocks noChangeAspect="1" noChangeArrowheads="1"/>
          </p:cNvPicPr>
          <p:nvPr/>
        </p:nvPicPr>
        <p:blipFill>
          <a:blip r:embed="rId3" cstate="print"/>
          <a:srcRect/>
          <a:stretch>
            <a:fillRect/>
          </a:stretch>
        </p:blipFill>
        <p:spPr bwMode="auto">
          <a:xfrm>
            <a:off x="5868144" y="188640"/>
            <a:ext cx="2520280" cy="411419"/>
          </a:xfrm>
          <a:prstGeom prst="rect">
            <a:avLst/>
          </a:prstGeom>
          <a:noFill/>
        </p:spPr>
      </p:pic>
      <p:cxnSp>
        <p:nvCxnSpPr>
          <p:cNvPr id="5" name="Rechte verbindingslijn 4"/>
          <p:cNvCxnSpPr/>
          <p:nvPr/>
        </p:nvCxnSpPr>
        <p:spPr>
          <a:xfrm>
            <a:off x="179512" y="332656"/>
            <a:ext cx="5608240"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p:cNvCxnSpPr/>
          <p:nvPr/>
        </p:nvCxnSpPr>
        <p:spPr>
          <a:xfrm>
            <a:off x="8460432" y="332656"/>
            <a:ext cx="504056"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p:cNvCxnSpPr/>
          <p:nvPr/>
        </p:nvCxnSpPr>
        <p:spPr>
          <a:xfrm rot="5400000">
            <a:off x="5868144" y="3429000"/>
            <a:ext cx="6192688" cy="0"/>
          </a:xfrm>
          <a:prstGeom prst="line">
            <a:avLst/>
          </a:prstGeom>
          <a:ln>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pic>
        <p:nvPicPr>
          <p:cNvPr id="8" name="Picture 2" descr="C:\Users\Gebruiker\Documents\Desktop\AUDIO\AUDIO BESTANDEN TOTAAL PAKKET\FOTO'S WEEK 2\blogspot 1.JPG"/>
          <p:cNvPicPr>
            <a:picLocks noChangeAspect="1" noChangeArrowheads="1"/>
          </p:cNvPicPr>
          <p:nvPr/>
        </p:nvPicPr>
        <p:blipFill>
          <a:blip r:embed="rId4" cstate="print"/>
          <a:srcRect/>
          <a:stretch>
            <a:fillRect/>
          </a:stretch>
        </p:blipFill>
        <p:spPr bwMode="auto">
          <a:xfrm>
            <a:off x="5796136" y="1340768"/>
            <a:ext cx="3024336" cy="2262916"/>
          </a:xfrm>
          <a:prstGeom prst="rect">
            <a:avLst/>
          </a:prstGeom>
          <a:noFill/>
        </p:spPr>
      </p:pic>
      <p:sp>
        <p:nvSpPr>
          <p:cNvPr id="15" name="Tekstvak 14"/>
          <p:cNvSpPr txBox="1"/>
          <p:nvPr/>
        </p:nvSpPr>
        <p:spPr>
          <a:xfrm rot="19144519">
            <a:off x="5771" y="1021562"/>
            <a:ext cx="1684937" cy="646331"/>
          </a:xfrm>
          <a:prstGeom prst="rect">
            <a:avLst/>
          </a:prstGeom>
          <a:noFill/>
        </p:spPr>
        <p:txBody>
          <a:bodyPr wrap="square" rtlCol="0">
            <a:spAutoFit/>
          </a:bodyPr>
          <a:lstStyle/>
          <a:p>
            <a:r>
              <a:rPr lang="nl-BE" dirty="0" err="1" smtClean="0">
                <a:latin typeface="Bradley Hand ITC" pitchFamily="66" charset="0"/>
              </a:rPr>
              <a:t>Camera-man</a:t>
            </a:r>
            <a:r>
              <a:rPr lang="nl-BE" dirty="0" smtClean="0">
                <a:latin typeface="Bradley Hand ITC" pitchFamily="66" charset="0"/>
              </a:rPr>
              <a:t> of the </a:t>
            </a:r>
            <a:r>
              <a:rPr lang="nl-BE" dirty="0" err="1" smtClean="0">
                <a:latin typeface="Bradley Hand ITC" pitchFamily="66" charset="0"/>
              </a:rPr>
              <a:t>day</a:t>
            </a:r>
            <a:endParaRPr lang="nl-BE" dirty="0">
              <a:latin typeface="Bradley Hand ITC" pitchFamily="66" charset="0"/>
            </a:endParaRPr>
          </a:p>
        </p:txBody>
      </p:sp>
      <p:cxnSp>
        <p:nvCxnSpPr>
          <p:cNvPr id="17" name="Rechte verbindingslijn met pijl 16"/>
          <p:cNvCxnSpPr/>
          <p:nvPr/>
        </p:nvCxnSpPr>
        <p:spPr>
          <a:xfrm flipV="1">
            <a:off x="3143240" y="4500570"/>
            <a:ext cx="432048" cy="144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kstvak 20"/>
          <p:cNvSpPr txBox="1"/>
          <p:nvPr/>
        </p:nvSpPr>
        <p:spPr>
          <a:xfrm rot="1814540">
            <a:off x="2808039" y="4145380"/>
            <a:ext cx="2093475" cy="369332"/>
          </a:xfrm>
          <a:prstGeom prst="rect">
            <a:avLst/>
          </a:prstGeom>
          <a:noFill/>
        </p:spPr>
        <p:txBody>
          <a:bodyPr wrap="square" rtlCol="0">
            <a:spAutoFit/>
          </a:bodyPr>
          <a:lstStyle/>
          <a:p>
            <a:r>
              <a:rPr lang="nl-BE" dirty="0" err="1" smtClean="0">
                <a:latin typeface="Bradley Hand ITC" pitchFamily="66" charset="0"/>
              </a:rPr>
              <a:t>Painting</a:t>
            </a:r>
            <a:r>
              <a:rPr lang="nl-BE" dirty="0" smtClean="0">
                <a:latin typeface="Bradley Hand ITC" pitchFamily="66" charset="0"/>
              </a:rPr>
              <a:t> sounds</a:t>
            </a:r>
            <a:endParaRPr lang="nl-BE" b="1" dirty="0">
              <a:latin typeface="Bradley Hand ITC" pitchFamily="66" charset="0"/>
            </a:endParaRPr>
          </a:p>
        </p:txBody>
      </p:sp>
      <p:sp>
        <p:nvSpPr>
          <p:cNvPr id="22" name="Ovaal 21"/>
          <p:cNvSpPr/>
          <p:nvPr/>
        </p:nvSpPr>
        <p:spPr>
          <a:xfrm>
            <a:off x="5724128" y="1268760"/>
            <a:ext cx="2960712" cy="24292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3" name="Rechte verbindingslijn met pijl 22"/>
          <p:cNvCxnSpPr/>
          <p:nvPr/>
        </p:nvCxnSpPr>
        <p:spPr>
          <a:xfrm rot="16200000" flipV="1">
            <a:off x="5183274" y="2313670"/>
            <a:ext cx="865684" cy="6480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kstvak 25"/>
          <p:cNvSpPr txBox="1"/>
          <p:nvPr/>
        </p:nvSpPr>
        <p:spPr>
          <a:xfrm>
            <a:off x="4427984" y="1412776"/>
            <a:ext cx="1368152" cy="1323439"/>
          </a:xfrm>
          <a:prstGeom prst="rect">
            <a:avLst/>
          </a:prstGeom>
          <a:noFill/>
        </p:spPr>
        <p:txBody>
          <a:bodyPr wrap="square" rtlCol="0">
            <a:spAutoFit/>
          </a:bodyPr>
          <a:lstStyle/>
          <a:p>
            <a:r>
              <a:rPr lang="nl-BE" sz="1600" dirty="0" smtClean="0">
                <a:latin typeface="Bradley Hand ITC" pitchFamily="66" charset="0"/>
              </a:rPr>
              <a:t>Discovering sounds and images </a:t>
            </a:r>
            <a:r>
              <a:rPr lang="nl-BE" sz="1600" dirty="0" err="1" smtClean="0">
                <a:latin typeface="Bradley Hand ITC" pitchFamily="66" charset="0"/>
              </a:rPr>
              <a:t>with</a:t>
            </a:r>
            <a:r>
              <a:rPr lang="nl-BE" sz="1600" dirty="0" smtClean="0">
                <a:latin typeface="Bradley Hand ITC" pitchFamily="66" charset="0"/>
              </a:rPr>
              <a:t> all kinds of </a:t>
            </a:r>
            <a:r>
              <a:rPr lang="nl-BE" sz="1600" dirty="0" err="1" smtClean="0">
                <a:latin typeface="Bradley Hand ITC" pitchFamily="66" charset="0"/>
              </a:rPr>
              <a:t>material</a:t>
            </a:r>
            <a:endParaRPr lang="nl-BE" sz="1600" dirty="0">
              <a:latin typeface="Bradley Hand ITC" pitchFamily="66" charset="0"/>
            </a:endParaRPr>
          </a:p>
        </p:txBody>
      </p:sp>
      <p:sp>
        <p:nvSpPr>
          <p:cNvPr id="27" name="Ovaal 26"/>
          <p:cNvSpPr/>
          <p:nvPr/>
        </p:nvSpPr>
        <p:spPr>
          <a:xfrm>
            <a:off x="5643570" y="3929066"/>
            <a:ext cx="2960712" cy="24292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8" name="Rechte verbindingslijn met pijl 27"/>
          <p:cNvCxnSpPr/>
          <p:nvPr/>
        </p:nvCxnSpPr>
        <p:spPr>
          <a:xfrm rot="10800000" flipV="1">
            <a:off x="5286380" y="5286388"/>
            <a:ext cx="360040" cy="1424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kstvak 29"/>
          <p:cNvSpPr txBox="1"/>
          <p:nvPr/>
        </p:nvSpPr>
        <p:spPr>
          <a:xfrm>
            <a:off x="4000496" y="5357826"/>
            <a:ext cx="1684937" cy="1077218"/>
          </a:xfrm>
          <a:prstGeom prst="rect">
            <a:avLst/>
          </a:prstGeom>
          <a:noFill/>
        </p:spPr>
        <p:txBody>
          <a:bodyPr wrap="square" rtlCol="0">
            <a:spAutoFit/>
          </a:bodyPr>
          <a:lstStyle/>
          <a:p>
            <a:r>
              <a:rPr lang="nl-BE" sz="1600" dirty="0" smtClean="0">
                <a:latin typeface="Bradley Hand ITC" pitchFamily="66" charset="0"/>
              </a:rPr>
              <a:t>Discovering </a:t>
            </a:r>
            <a:r>
              <a:rPr lang="nl-BE" sz="1600" dirty="0" err="1" smtClean="0">
                <a:latin typeface="Bradley Hand ITC" pitchFamily="66" charset="0"/>
              </a:rPr>
              <a:t>visuals</a:t>
            </a:r>
            <a:r>
              <a:rPr lang="nl-BE" sz="1600" dirty="0" smtClean="0">
                <a:latin typeface="Bradley Hand ITC" pitchFamily="66" charset="0"/>
              </a:rPr>
              <a:t> </a:t>
            </a:r>
            <a:r>
              <a:rPr lang="nl-BE" sz="1600" dirty="0" err="1" smtClean="0">
                <a:latin typeface="Bradley Hand ITC" pitchFamily="66" charset="0"/>
              </a:rPr>
              <a:t>with</a:t>
            </a:r>
            <a:r>
              <a:rPr lang="nl-BE" sz="1600" dirty="0" smtClean="0">
                <a:latin typeface="Bradley Hand ITC" pitchFamily="66" charset="0"/>
              </a:rPr>
              <a:t> overhead </a:t>
            </a:r>
            <a:r>
              <a:rPr lang="nl-BE" sz="1600" dirty="0" err="1" smtClean="0">
                <a:latin typeface="Bradley Hand ITC" pitchFamily="66" charset="0"/>
              </a:rPr>
              <a:t>projections</a:t>
            </a:r>
            <a:endParaRPr lang="nl-BE" sz="1600" dirty="0">
              <a:latin typeface="Bradley Hand ITC" pitchFamily="66" charset="0"/>
            </a:endParaRPr>
          </a:p>
        </p:txBody>
      </p:sp>
      <p:sp>
        <p:nvSpPr>
          <p:cNvPr id="25" name="Actieknop: Film 24">
            <a:hlinkClick r:id="rId5" action="ppaction://hlinksldjump" highlightClick="1"/>
          </p:cNvPr>
          <p:cNvSpPr/>
          <p:nvPr/>
        </p:nvSpPr>
        <p:spPr>
          <a:xfrm>
            <a:off x="8388424" y="6358338"/>
            <a:ext cx="215858" cy="239014"/>
          </a:xfrm>
          <a:prstGeom prst="actionButtonMovi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2" name="Afbeelding 31" descr="geluiden verven.JPG"/>
          <p:cNvPicPr>
            <a:picLocks noChangeAspect="1"/>
          </p:cNvPicPr>
          <p:nvPr/>
        </p:nvPicPr>
        <p:blipFill>
          <a:blip r:embed="rId6" cstate="print"/>
          <a:stretch>
            <a:fillRect/>
          </a:stretch>
        </p:blipFill>
        <p:spPr>
          <a:xfrm>
            <a:off x="428596" y="4071942"/>
            <a:ext cx="2643206" cy="1982405"/>
          </a:xfrm>
          <a:prstGeom prst="rect">
            <a:avLst/>
          </a:prstGeom>
        </p:spPr>
      </p:pic>
      <p:sp>
        <p:nvSpPr>
          <p:cNvPr id="16" name="Ovaal 15"/>
          <p:cNvSpPr/>
          <p:nvPr/>
        </p:nvSpPr>
        <p:spPr>
          <a:xfrm>
            <a:off x="357158" y="3786190"/>
            <a:ext cx="2928958" cy="27146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3" name="Afbeelding 32" descr="marie met camera.JPG"/>
          <p:cNvPicPr>
            <a:picLocks noChangeAspect="1"/>
          </p:cNvPicPr>
          <p:nvPr/>
        </p:nvPicPr>
        <p:blipFill>
          <a:blip r:embed="rId7" cstate="print"/>
          <a:stretch>
            <a:fillRect/>
          </a:stretch>
        </p:blipFill>
        <p:spPr>
          <a:xfrm>
            <a:off x="1285852" y="1357298"/>
            <a:ext cx="2214578" cy="1660934"/>
          </a:xfrm>
          <a:prstGeom prst="rect">
            <a:avLst/>
          </a:prstGeom>
        </p:spPr>
      </p:pic>
      <p:sp>
        <p:nvSpPr>
          <p:cNvPr id="12" name="Ovaal 11"/>
          <p:cNvSpPr/>
          <p:nvPr/>
        </p:nvSpPr>
        <p:spPr>
          <a:xfrm>
            <a:off x="1071538" y="1214422"/>
            <a:ext cx="2592288" cy="20162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5" name="Gekromde verbindingslijn 34"/>
          <p:cNvCxnSpPr/>
          <p:nvPr/>
        </p:nvCxnSpPr>
        <p:spPr>
          <a:xfrm rot="16200000" flipV="1">
            <a:off x="607191" y="1893083"/>
            <a:ext cx="500066" cy="428628"/>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solidFill>
                  <a:schemeClr val="accent6"/>
                </a:solidFill>
              </a:rPr>
              <a:t>First Try-Outs </a:t>
            </a:r>
            <a:endParaRPr lang="nl-BE" dirty="0">
              <a:solidFill>
                <a:schemeClr val="accent6"/>
              </a:solidFill>
            </a:endParaRPr>
          </a:p>
        </p:txBody>
      </p:sp>
      <p:pic>
        <p:nvPicPr>
          <p:cNvPr id="5" name="1011 Filmpje geluiden opnemen jongens verkort deel 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lum bright="8000" contrast="9000"/>
          </a:blip>
          <a:stretch>
            <a:fillRect/>
          </a:stretch>
        </p:blipFill>
        <p:spPr>
          <a:xfrm>
            <a:off x="4427983" y="2182216"/>
            <a:ext cx="4350677" cy="3263008"/>
          </a:xfrm>
          <a:ln w="19050" cap="sq">
            <a:solidFill>
              <a:schemeClr val="accent6"/>
            </a:solidFill>
          </a:ln>
        </p:spPr>
      </p:pic>
      <p:sp>
        <p:nvSpPr>
          <p:cNvPr id="6" name="Tekstvak 5"/>
          <p:cNvSpPr txBox="1"/>
          <p:nvPr/>
        </p:nvSpPr>
        <p:spPr>
          <a:xfrm>
            <a:off x="-67766" y="1268760"/>
            <a:ext cx="5472608" cy="1200329"/>
          </a:xfrm>
          <a:prstGeom prst="rect">
            <a:avLst/>
          </a:prstGeom>
          <a:noFill/>
        </p:spPr>
        <p:txBody>
          <a:bodyPr wrap="square" rtlCol="0">
            <a:spAutoFit/>
          </a:bodyPr>
          <a:lstStyle/>
          <a:p>
            <a:endParaRPr lang="nl-BE" sz="2400" dirty="0" smtClean="0">
              <a:solidFill>
                <a:schemeClr val="accent6"/>
              </a:solidFill>
            </a:endParaRPr>
          </a:p>
          <a:p>
            <a:endParaRPr lang="nl-BE" sz="2400" dirty="0">
              <a:solidFill>
                <a:schemeClr val="accent6"/>
              </a:solidFill>
            </a:endParaRPr>
          </a:p>
          <a:p>
            <a:r>
              <a:rPr lang="nl-BE" sz="2400" dirty="0" smtClean="0"/>
              <a:t>        Multimedia-</a:t>
            </a:r>
            <a:r>
              <a:rPr lang="nl-BE" sz="2400" dirty="0" err="1" smtClean="0"/>
              <a:t>rich</a:t>
            </a:r>
            <a:r>
              <a:rPr lang="nl-BE" sz="2400" dirty="0" smtClean="0"/>
              <a:t> </a:t>
            </a:r>
            <a:r>
              <a:rPr lang="nl-BE" sz="2400" dirty="0" err="1" smtClean="0"/>
              <a:t>activities</a:t>
            </a:r>
            <a:endParaRPr lang="nl-BE" sz="2400" dirty="0" smtClean="0"/>
          </a:p>
        </p:txBody>
      </p:sp>
      <p:sp>
        <p:nvSpPr>
          <p:cNvPr id="8" name="Rechthoek 7"/>
          <p:cNvSpPr/>
          <p:nvPr/>
        </p:nvSpPr>
        <p:spPr>
          <a:xfrm>
            <a:off x="395536" y="2924944"/>
            <a:ext cx="3456384" cy="1754326"/>
          </a:xfrm>
          <a:prstGeom prst="rect">
            <a:avLst/>
          </a:prstGeom>
        </p:spPr>
        <p:txBody>
          <a:bodyPr wrap="square">
            <a:spAutoFit/>
          </a:bodyPr>
          <a:lstStyle/>
          <a:p>
            <a:r>
              <a:rPr lang="nl-BE" dirty="0">
                <a:solidFill>
                  <a:schemeClr val="accent6"/>
                </a:solidFill>
              </a:rPr>
              <a:t>A </a:t>
            </a:r>
            <a:r>
              <a:rPr lang="nl-BE" dirty="0" err="1">
                <a:solidFill>
                  <a:schemeClr val="accent6"/>
                </a:solidFill>
              </a:rPr>
              <a:t>group</a:t>
            </a:r>
            <a:r>
              <a:rPr lang="nl-BE" dirty="0">
                <a:solidFill>
                  <a:schemeClr val="accent6"/>
                </a:solidFill>
              </a:rPr>
              <a:t> of </a:t>
            </a:r>
            <a:r>
              <a:rPr lang="nl-BE" dirty="0" err="1">
                <a:solidFill>
                  <a:schemeClr val="accent6"/>
                </a:solidFill>
              </a:rPr>
              <a:t>children</a:t>
            </a:r>
            <a:r>
              <a:rPr lang="nl-BE" dirty="0">
                <a:solidFill>
                  <a:schemeClr val="accent6"/>
                </a:solidFill>
              </a:rPr>
              <a:t> </a:t>
            </a:r>
            <a:r>
              <a:rPr lang="nl-BE" dirty="0" err="1">
                <a:solidFill>
                  <a:schemeClr val="accent6"/>
                </a:solidFill>
              </a:rPr>
              <a:t>with</a:t>
            </a:r>
            <a:r>
              <a:rPr lang="nl-BE" dirty="0">
                <a:solidFill>
                  <a:schemeClr val="accent6"/>
                </a:solidFill>
              </a:rPr>
              <a:t> extra </a:t>
            </a:r>
            <a:r>
              <a:rPr lang="nl-BE" dirty="0" err="1">
                <a:solidFill>
                  <a:schemeClr val="accent6"/>
                </a:solidFill>
              </a:rPr>
              <a:t>needs</a:t>
            </a:r>
            <a:endParaRPr lang="nl-BE" dirty="0">
              <a:solidFill>
                <a:schemeClr val="accent6"/>
              </a:solidFill>
            </a:endParaRPr>
          </a:p>
          <a:p>
            <a:r>
              <a:rPr lang="nl-BE" dirty="0" smtClean="0">
                <a:solidFill>
                  <a:schemeClr val="accent6"/>
                </a:solidFill>
              </a:rPr>
              <a:t>Development  </a:t>
            </a:r>
            <a:r>
              <a:rPr lang="nl-BE" dirty="0" err="1">
                <a:solidFill>
                  <a:schemeClr val="accent6"/>
                </a:solidFill>
              </a:rPr>
              <a:t>and</a:t>
            </a:r>
            <a:r>
              <a:rPr lang="nl-BE" dirty="0">
                <a:solidFill>
                  <a:schemeClr val="accent6"/>
                </a:solidFill>
              </a:rPr>
              <a:t> try-out of </a:t>
            </a:r>
            <a:r>
              <a:rPr lang="nl-BE" dirty="0" smtClean="0">
                <a:solidFill>
                  <a:schemeClr val="accent6"/>
                </a:solidFill>
              </a:rPr>
              <a:t>the</a:t>
            </a:r>
            <a:r>
              <a:rPr lang="nl-BE" dirty="0" smtClean="0">
                <a:solidFill>
                  <a:schemeClr val="accent6"/>
                </a:solidFill>
              </a:rPr>
              <a:t> </a:t>
            </a:r>
            <a:r>
              <a:rPr lang="nl-BE" dirty="0" err="1">
                <a:solidFill>
                  <a:schemeClr val="accent6"/>
                </a:solidFill>
              </a:rPr>
              <a:t>observation</a:t>
            </a:r>
            <a:r>
              <a:rPr lang="nl-BE" dirty="0">
                <a:solidFill>
                  <a:schemeClr val="accent6"/>
                </a:solidFill>
              </a:rPr>
              <a:t> </a:t>
            </a:r>
            <a:r>
              <a:rPr lang="nl-BE" dirty="0" err="1">
                <a:solidFill>
                  <a:schemeClr val="accent6"/>
                </a:solidFill>
              </a:rPr>
              <a:t>framework</a:t>
            </a:r>
            <a:r>
              <a:rPr lang="nl-BE" dirty="0">
                <a:solidFill>
                  <a:schemeClr val="accent6"/>
                </a:solidFill>
              </a:rPr>
              <a:t> </a:t>
            </a:r>
          </a:p>
          <a:p>
            <a:r>
              <a:rPr lang="nl-BE" dirty="0">
                <a:solidFill>
                  <a:schemeClr val="accent6"/>
                </a:solidFill>
              </a:rPr>
              <a:t>First </a:t>
            </a:r>
            <a:r>
              <a:rPr lang="nl-BE" dirty="0" err="1">
                <a:solidFill>
                  <a:schemeClr val="accent6"/>
                </a:solidFill>
              </a:rPr>
              <a:t>indications</a:t>
            </a:r>
            <a:endParaRPr lang="nl-BE" dirty="0">
              <a:solidFill>
                <a:schemeClr val="accent6"/>
              </a:solidFill>
            </a:endParaRPr>
          </a:p>
          <a:p>
            <a:r>
              <a:rPr lang="nl-BE" dirty="0">
                <a:solidFill>
                  <a:schemeClr val="accent6"/>
                </a:solidFill>
              </a:rPr>
              <a:t>New </a:t>
            </a:r>
            <a:r>
              <a:rPr lang="nl-BE" dirty="0" err="1">
                <a:solidFill>
                  <a:schemeClr val="accent6"/>
                </a:solidFill>
              </a:rPr>
              <a:t>Questions</a:t>
            </a:r>
            <a:endParaRPr lang="nl-BE" dirty="0">
              <a:solidFill>
                <a:schemeClr val="accent6"/>
              </a:solidFill>
            </a:endParaRPr>
          </a:p>
        </p:txBody>
      </p:sp>
      <p:sp>
        <p:nvSpPr>
          <p:cNvPr id="7" name="Actieknop: Film 6">
            <a:hlinkClick r:id="rId5" action="ppaction://hlinksldjump" highlightClick="1"/>
          </p:cNvPr>
          <p:cNvSpPr/>
          <p:nvPr/>
        </p:nvSpPr>
        <p:spPr>
          <a:xfrm>
            <a:off x="8572528" y="5715016"/>
            <a:ext cx="214314" cy="256598"/>
          </a:xfrm>
          <a:prstGeom prst="actionButtonMovi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rgbClr val="7030A0"/>
              </a:solidFill>
            </a:endParaRPr>
          </a:p>
          <a:p>
            <a:pPr algn="ctr"/>
            <a:endParaRPr lang="nl-BE"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5"/>
                                        </p:tgtEl>
                                      </p:cBhvr>
                                    </p:cmd>
                                  </p:childTnLst>
                                </p:cTn>
                              </p:par>
                            </p:childTnLst>
                          </p:cTn>
                        </p:par>
                      </p:childTnLst>
                    </p:cTn>
                  </p:par>
                </p:childTnLst>
              </p:cTn>
              <p:nextCondLst>
                <p:cond evt="onClick" delay="0">
                  <p:tgtEl>
                    <p:spTgt spid="5"/>
                  </p:tgtEl>
                </p:cond>
              </p:nextCondLst>
            </p:seq>
            <p:video>
              <p:cMediaNode vol="80000">
                <p:cTn id="36" fill="hold" display="0">
                  <p:stCondLst>
                    <p:cond delay="indefinite"/>
                  </p:stCondLst>
                </p:cTn>
                <p:tgtEl>
                  <p:spTgt spid="5"/>
                </p:tgtEl>
              </p:cMediaNode>
            </p:video>
          </p:childTnLst>
        </p:cTn>
      </p:par>
    </p:tnLst>
  </p:timing>
</p:sld>
</file>

<file path=ppt/theme/theme1.xml><?xml version="1.0" encoding="utf-8"?>
<a:theme xmlns:a="http://schemas.openxmlformats.org/drawingml/2006/main" name="template barcelon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barcelona</Template>
  <TotalTime>954</TotalTime>
  <Words>337</Words>
  <Application>Microsoft Office PowerPoint</Application>
  <PresentationFormat>Diavoorstelling (4:3)</PresentationFormat>
  <Paragraphs>85</Paragraphs>
  <Slides>16</Slides>
  <Notes>0</Notes>
  <HiddenSlides>0</HiddenSlides>
  <MMClips>5</MMClips>
  <ScaleCrop>false</ScaleCrop>
  <HeadingPairs>
    <vt:vector size="4" baseType="variant">
      <vt:variant>
        <vt:lpstr>Thema</vt:lpstr>
      </vt:variant>
      <vt:variant>
        <vt:i4>1</vt:i4>
      </vt:variant>
      <vt:variant>
        <vt:lpstr>Diatitels</vt:lpstr>
      </vt:variant>
      <vt:variant>
        <vt:i4>16</vt:i4>
      </vt:variant>
    </vt:vector>
  </HeadingPairs>
  <TitlesOfParts>
    <vt:vector size="17" baseType="lpstr">
      <vt:lpstr>template barcelona</vt:lpstr>
      <vt:lpstr>Multimedia in preschool an additional opportunity towards equal Opportunities in education  Chris Mazarese1, Nele Vanuytven1, Greet Decin1, Evelien Buyse2  1KHLeuven, Department of Teacher Training (Belgium)  2KULeuven, Faculty of Psychology and Educational Sciences (Belgium)  </vt:lpstr>
      <vt:lpstr>Multimedia as a means of communication for children  </vt:lpstr>
      <vt:lpstr>Practice-based project</vt:lpstr>
      <vt:lpstr>PowerPoint-presentatie</vt:lpstr>
      <vt:lpstr>PowerPoint-presentatie</vt:lpstr>
      <vt:lpstr>PowerPoint-presentatie</vt:lpstr>
      <vt:lpstr>Critical Media Setting</vt:lpstr>
      <vt:lpstr>- extra activities -</vt:lpstr>
      <vt:lpstr>First Try-Outs </vt:lpstr>
      <vt:lpstr>PowerPoint-presentatie</vt:lpstr>
      <vt:lpstr>PowerPoint-presentatie</vt:lpstr>
      <vt:lpstr>Listening-interaction-expression</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barcelona</dc:title>
  <dc:creator>KHL-DLO</dc:creator>
  <cp:lastModifiedBy>%FullName%</cp:lastModifiedBy>
  <cp:revision>92</cp:revision>
  <dcterms:created xsi:type="dcterms:W3CDTF">2011-06-16T16:18:30Z</dcterms:created>
  <dcterms:modified xsi:type="dcterms:W3CDTF">2011-06-28T15:07:01Z</dcterms:modified>
</cp:coreProperties>
</file>